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handoutMasterIdLst>
    <p:handoutMasterId r:id="rId22"/>
  </p:handoutMasterIdLst>
  <p:sldIdLst>
    <p:sldId id="13140" r:id="rId2"/>
    <p:sldId id="13162" r:id="rId3"/>
    <p:sldId id="13163" r:id="rId4"/>
    <p:sldId id="13142" r:id="rId5"/>
    <p:sldId id="13144" r:id="rId6"/>
    <p:sldId id="13155" r:id="rId7"/>
    <p:sldId id="13156" r:id="rId8"/>
    <p:sldId id="13159" r:id="rId9"/>
    <p:sldId id="13157" r:id="rId10"/>
    <p:sldId id="13158" r:id="rId11"/>
    <p:sldId id="13160" r:id="rId12"/>
    <p:sldId id="13164" r:id="rId13"/>
    <p:sldId id="13161" r:id="rId14"/>
    <p:sldId id="13150" r:id="rId15"/>
    <p:sldId id="13165" r:id="rId16"/>
    <p:sldId id="13166" r:id="rId17"/>
    <p:sldId id="13167" r:id="rId18"/>
    <p:sldId id="13143" r:id="rId19"/>
    <p:sldId id="261"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5E2BB150-8470-4827-97F6-2940DF5ABD13}">
          <p14:sldIdLst>
            <p14:sldId id="13140"/>
            <p14:sldId id="13162"/>
            <p14:sldId id="13163"/>
            <p14:sldId id="13142"/>
            <p14:sldId id="13144"/>
            <p14:sldId id="13155"/>
            <p14:sldId id="13156"/>
            <p14:sldId id="13159"/>
            <p14:sldId id="13157"/>
            <p14:sldId id="13158"/>
            <p14:sldId id="13160"/>
            <p14:sldId id="13164"/>
            <p14:sldId id="13161"/>
            <p14:sldId id="13150"/>
            <p14:sldId id="13165"/>
            <p14:sldId id="13166"/>
            <p14:sldId id="13167"/>
            <p14:sldId id="13143"/>
            <p14:sldId id="26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AE8F689-E7FC-F4DC-463C-7D7C2C4A4C1A}" name="马 维阳" initials="维马" userId="S::wieyang.ma@ashermed.partner.onmschina.cn::b1310c59-e104-41e7-83ba-41e38a3b2e33"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49494"/>
    <a:srgbClr val="B199B9"/>
    <a:srgbClr val="A09CB3"/>
    <a:srgbClr val="DAD7EC"/>
    <a:srgbClr val="7BC1DB"/>
    <a:srgbClr val="BEE6FF"/>
    <a:srgbClr val="90BED8"/>
    <a:srgbClr val="F1F6F9"/>
    <a:srgbClr val="F0DED0"/>
    <a:srgbClr val="A9494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中度样式 3 - 强调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903" autoAdjust="0"/>
    <p:restoredTop sz="92961" autoAdjust="0"/>
  </p:normalViewPr>
  <p:slideViewPr>
    <p:cSldViewPr snapToGrid="0">
      <p:cViewPr varScale="1">
        <p:scale>
          <a:sx n="80" d="100"/>
          <a:sy n="80" d="100"/>
        </p:scale>
        <p:origin x="562" y="75"/>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2935" y="31"/>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33C1A2BA-A3DF-DA05-2870-DCD634482CA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AA3BDA78-4572-104E-1887-7CB9353142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6D3E03-7A11-4428-997C-168AC149C31C}" type="datetimeFigureOut">
              <a:rPr lang="zh-CN" altLang="en-US" smtClean="0"/>
              <a:t>2023/12/6</a:t>
            </a:fld>
            <a:endParaRPr lang="zh-CN" altLang="en-US"/>
          </a:p>
        </p:txBody>
      </p:sp>
      <p:sp>
        <p:nvSpPr>
          <p:cNvPr id="4" name="页脚占位符 3">
            <a:extLst>
              <a:ext uri="{FF2B5EF4-FFF2-40B4-BE49-F238E27FC236}">
                <a16:creationId xmlns:a16="http://schemas.microsoft.com/office/drawing/2014/main" id="{44C3E2E1-DA44-66AF-2813-DB823E6D7FC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24F433AC-4CC1-F736-D9BA-0E68EB6C608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C46214-2C26-4C8D-9EF3-1CFD97D85045}" type="slidenum">
              <a:rPr lang="zh-CN" altLang="en-US" smtClean="0"/>
              <a:t>‹#›</a:t>
            </a:fld>
            <a:endParaRPr lang="zh-CN" altLang="en-US"/>
          </a:p>
        </p:txBody>
      </p:sp>
    </p:spTree>
    <p:extLst>
      <p:ext uri="{BB962C8B-B14F-4D97-AF65-F5344CB8AC3E}">
        <p14:creationId xmlns:p14="http://schemas.microsoft.com/office/powerpoint/2010/main" val="425430766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64C0B6-8769-4E74-845B-28F8C8743F7E}" type="datetimeFigureOut">
              <a:rPr lang="zh-CN" altLang="en-US" smtClean="0"/>
              <a:t>2023/12/6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E905C6-F8AA-42FE-967B-0978542E7F4C}" type="slidenum">
              <a:rPr lang="zh-CN" altLang="en-US" smtClean="0"/>
              <a:t>‹#›</a:t>
            </a:fld>
            <a:endParaRPr lang="zh-CN" altLang="en-US"/>
          </a:p>
        </p:txBody>
      </p:sp>
    </p:spTree>
    <p:extLst>
      <p:ext uri="{BB962C8B-B14F-4D97-AF65-F5344CB8AC3E}">
        <p14:creationId xmlns:p14="http://schemas.microsoft.com/office/powerpoint/2010/main" val="34909121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EE905C6-F8AA-42FE-967B-0978542E7F4C}" type="slidenum">
              <a:rPr lang="zh-CN" altLang="en-US" smtClean="0"/>
              <a:t>9</a:t>
            </a:fld>
            <a:endParaRPr lang="zh-CN" altLang="en-US"/>
          </a:p>
        </p:txBody>
      </p:sp>
    </p:spTree>
    <p:extLst>
      <p:ext uri="{BB962C8B-B14F-4D97-AF65-F5344CB8AC3E}">
        <p14:creationId xmlns:p14="http://schemas.microsoft.com/office/powerpoint/2010/main" val="2442578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EE905C6-F8AA-42FE-967B-0978542E7F4C}" type="slidenum">
              <a:rPr lang="zh-CN" altLang="en-US" smtClean="0"/>
              <a:t>14</a:t>
            </a:fld>
            <a:endParaRPr lang="zh-CN" altLang="en-US"/>
          </a:p>
        </p:txBody>
      </p:sp>
    </p:spTree>
    <p:extLst>
      <p:ext uri="{BB962C8B-B14F-4D97-AF65-F5344CB8AC3E}">
        <p14:creationId xmlns:p14="http://schemas.microsoft.com/office/powerpoint/2010/main" val="5898806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EE905C6-F8AA-42FE-967B-0978542E7F4C}" type="slidenum">
              <a:rPr lang="zh-CN" altLang="en-US" smtClean="0"/>
              <a:t>15</a:t>
            </a:fld>
            <a:endParaRPr lang="zh-CN" altLang="en-US"/>
          </a:p>
        </p:txBody>
      </p:sp>
    </p:spTree>
    <p:extLst>
      <p:ext uri="{BB962C8B-B14F-4D97-AF65-F5344CB8AC3E}">
        <p14:creationId xmlns:p14="http://schemas.microsoft.com/office/powerpoint/2010/main" val="13931274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EE905C6-F8AA-42FE-967B-0978542E7F4C}" type="slidenum">
              <a:rPr lang="zh-CN" altLang="en-US" smtClean="0"/>
              <a:t>16</a:t>
            </a:fld>
            <a:endParaRPr lang="zh-CN" altLang="en-US"/>
          </a:p>
        </p:txBody>
      </p:sp>
    </p:spTree>
    <p:extLst>
      <p:ext uri="{BB962C8B-B14F-4D97-AF65-F5344CB8AC3E}">
        <p14:creationId xmlns:p14="http://schemas.microsoft.com/office/powerpoint/2010/main" val="2629863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EE905C6-F8AA-42FE-967B-0978542E7F4C}" type="slidenum">
              <a:rPr lang="zh-CN" altLang="en-US" smtClean="0"/>
              <a:t>17</a:t>
            </a:fld>
            <a:endParaRPr lang="zh-CN" altLang="en-US"/>
          </a:p>
        </p:txBody>
      </p:sp>
    </p:spTree>
    <p:extLst>
      <p:ext uri="{BB962C8B-B14F-4D97-AF65-F5344CB8AC3E}">
        <p14:creationId xmlns:p14="http://schemas.microsoft.com/office/powerpoint/2010/main" val="423948176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0CFEDAFA-72B6-400A-32E9-05FB2CCD215C}"/>
              </a:ext>
            </a:extLst>
          </p:cNvPr>
          <p:cNvPicPr>
            <a:picLocks noChangeAspect="1"/>
          </p:cNvPicPr>
          <p:nvPr userDrawn="1"/>
        </p:nvPicPr>
        <p:blipFill>
          <a:blip r:embed="rId2"/>
          <a:stretch>
            <a:fillRect/>
          </a:stretch>
        </p:blipFill>
        <p:spPr>
          <a:xfrm>
            <a:off x="406" y="0"/>
            <a:ext cx="12191187" cy="6858000"/>
          </a:xfrm>
          <a:prstGeom prst="rect">
            <a:avLst/>
          </a:prstGeom>
        </p:spPr>
      </p:pic>
      <p:sp>
        <p:nvSpPr>
          <p:cNvPr id="13" name="标题 1">
            <a:extLst>
              <a:ext uri="{FF2B5EF4-FFF2-40B4-BE49-F238E27FC236}">
                <a16:creationId xmlns:a16="http://schemas.microsoft.com/office/drawing/2014/main" id="{176D052B-7E77-6F89-DC7C-0FB1F01B2413}"/>
              </a:ext>
            </a:extLst>
          </p:cNvPr>
          <p:cNvSpPr>
            <a:spLocks noGrp="1"/>
          </p:cNvSpPr>
          <p:nvPr>
            <p:ph type="ctrTitle"/>
          </p:nvPr>
        </p:nvSpPr>
        <p:spPr>
          <a:xfrm>
            <a:off x="838200" y="2144169"/>
            <a:ext cx="6244244" cy="718637"/>
          </a:xfrm>
          <a:prstGeom prst="rect">
            <a:avLst/>
          </a:prstGeom>
        </p:spPr>
        <p:txBody>
          <a:bodyPr anchor="b">
            <a:normAutofit/>
          </a:bodyPr>
          <a:lstStyle>
            <a:lvl1pPr algn="l">
              <a:defRPr sz="3600" b="1" i="0">
                <a:solidFill>
                  <a:schemeClr val="tx2"/>
                </a:solidFill>
                <a:latin typeface="Microsoft YaHei" panose="020B0503020204020204" pitchFamily="34" charset="-122"/>
                <a:ea typeface="Microsoft YaHei" panose="020B0503020204020204" pitchFamily="34" charset="-122"/>
              </a:defRPr>
            </a:lvl1pPr>
          </a:lstStyle>
          <a:p>
            <a:r>
              <a:rPr kumimoji="1" lang="zh-CN" altLang="en-US" dirty="0"/>
              <a:t>单击此处编辑母版标题样式</a:t>
            </a:r>
          </a:p>
        </p:txBody>
      </p:sp>
      <p:sp>
        <p:nvSpPr>
          <p:cNvPr id="14" name="副标题 2">
            <a:extLst>
              <a:ext uri="{FF2B5EF4-FFF2-40B4-BE49-F238E27FC236}">
                <a16:creationId xmlns:a16="http://schemas.microsoft.com/office/drawing/2014/main" id="{C2EF659A-075D-9DF3-E548-B209F1435C88}"/>
              </a:ext>
            </a:extLst>
          </p:cNvPr>
          <p:cNvSpPr>
            <a:spLocks noGrp="1"/>
          </p:cNvSpPr>
          <p:nvPr>
            <p:ph type="subTitle" idx="1"/>
          </p:nvPr>
        </p:nvSpPr>
        <p:spPr>
          <a:xfrm>
            <a:off x="838200" y="3167314"/>
            <a:ext cx="6244244" cy="1655762"/>
          </a:xfrm>
          <a:prstGeom prst="rect">
            <a:avLst/>
          </a:prstGeom>
        </p:spPr>
        <p:txBody>
          <a:bodyPr>
            <a:normAutofit/>
          </a:bodyPr>
          <a:lstStyle>
            <a:lvl1pPr marL="0" indent="0" algn="l">
              <a:buNone/>
              <a:defRPr sz="2000" spc="300">
                <a:solidFill>
                  <a:schemeClr val="tx2"/>
                </a:solidFill>
                <a:latin typeface="Microsoft YaHei" panose="020B0503020204020204" pitchFamily="34" charset="-122"/>
                <a:ea typeface="Microsoft YaHei"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dirty="0"/>
              <a:t>单击此处编辑母版副标题样式</a:t>
            </a:r>
          </a:p>
        </p:txBody>
      </p:sp>
      <p:pic>
        <p:nvPicPr>
          <p:cNvPr id="21" name="图片 20">
            <a:extLst>
              <a:ext uri="{FF2B5EF4-FFF2-40B4-BE49-F238E27FC236}">
                <a16:creationId xmlns:a16="http://schemas.microsoft.com/office/drawing/2014/main" id="{716A3896-4837-5249-E66D-03E1170616BB}"/>
              </a:ext>
            </a:extLst>
          </p:cNvPr>
          <p:cNvPicPr>
            <a:picLocks noChangeAspect="1"/>
          </p:cNvPicPr>
          <p:nvPr userDrawn="1"/>
        </p:nvPicPr>
        <p:blipFill>
          <a:blip r:embed="rId3"/>
          <a:stretch>
            <a:fillRect/>
          </a:stretch>
        </p:blipFill>
        <p:spPr>
          <a:xfrm>
            <a:off x="838200" y="871789"/>
            <a:ext cx="1762764" cy="521202"/>
          </a:xfrm>
          <a:prstGeom prst="rect">
            <a:avLst/>
          </a:prstGeom>
        </p:spPr>
      </p:pic>
    </p:spTree>
    <p:extLst>
      <p:ext uri="{BB962C8B-B14F-4D97-AF65-F5344CB8AC3E}">
        <p14:creationId xmlns:p14="http://schemas.microsoft.com/office/powerpoint/2010/main" val="270578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16A2A946-1947-39A0-A2B5-7C015BCEAC90}"/>
              </a:ext>
            </a:extLst>
          </p:cNvPr>
          <p:cNvPicPr>
            <a:picLocks noChangeAspect="1"/>
          </p:cNvPicPr>
          <p:nvPr userDrawn="1"/>
        </p:nvPicPr>
        <p:blipFill>
          <a:blip r:embed="rId2"/>
          <a:stretch>
            <a:fillRect/>
          </a:stretch>
        </p:blipFill>
        <p:spPr>
          <a:xfrm>
            <a:off x="0" y="0"/>
            <a:ext cx="12191187" cy="6858000"/>
          </a:xfrm>
          <a:prstGeom prst="rect">
            <a:avLst/>
          </a:prstGeom>
        </p:spPr>
      </p:pic>
      <p:sp>
        <p:nvSpPr>
          <p:cNvPr id="25" name="文本框 24">
            <a:extLst>
              <a:ext uri="{FF2B5EF4-FFF2-40B4-BE49-F238E27FC236}">
                <a16:creationId xmlns:a16="http://schemas.microsoft.com/office/drawing/2014/main" id="{F26BD8FC-84A0-4806-C31D-9EFBBE1CD25F}"/>
              </a:ext>
            </a:extLst>
          </p:cNvPr>
          <p:cNvSpPr txBox="1"/>
          <p:nvPr userDrawn="1"/>
        </p:nvSpPr>
        <p:spPr>
          <a:xfrm>
            <a:off x="6413500" y="-1308100"/>
            <a:ext cx="247184" cy="369332"/>
          </a:xfrm>
          <a:prstGeom prst="rect">
            <a:avLst/>
          </a:prstGeom>
          <a:noFill/>
        </p:spPr>
        <p:txBody>
          <a:bodyPr wrap="none" rtlCol="0">
            <a:spAutoFit/>
          </a:bodyPr>
          <a:lstStyle/>
          <a:p>
            <a:r>
              <a:rPr kumimoji="1" lang="zh-CN" altLang="en-US" dirty="0"/>
              <a:t> </a:t>
            </a:r>
          </a:p>
        </p:txBody>
      </p:sp>
      <p:pic>
        <p:nvPicPr>
          <p:cNvPr id="4" name="图片 3">
            <a:extLst>
              <a:ext uri="{FF2B5EF4-FFF2-40B4-BE49-F238E27FC236}">
                <a16:creationId xmlns:a16="http://schemas.microsoft.com/office/drawing/2014/main" id="{9B2A8DA1-325E-EEF7-A7CE-4F44AD4A3D82}"/>
              </a:ext>
            </a:extLst>
          </p:cNvPr>
          <p:cNvPicPr>
            <a:picLocks noChangeAspect="1"/>
          </p:cNvPicPr>
          <p:nvPr userDrawn="1"/>
        </p:nvPicPr>
        <p:blipFill>
          <a:blip r:embed="rId3"/>
          <a:stretch>
            <a:fillRect/>
          </a:stretch>
        </p:blipFill>
        <p:spPr>
          <a:xfrm>
            <a:off x="5097294" y="315213"/>
            <a:ext cx="4967591" cy="1583763"/>
          </a:xfrm>
          <a:prstGeom prst="rect">
            <a:avLst/>
          </a:prstGeom>
        </p:spPr>
      </p:pic>
    </p:spTree>
    <p:extLst>
      <p:ext uri="{BB962C8B-B14F-4D97-AF65-F5344CB8AC3E}">
        <p14:creationId xmlns:p14="http://schemas.microsoft.com/office/powerpoint/2010/main" val="12709330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B6EB12A-D826-FB1F-1F2C-92C447CBD76E}"/>
              </a:ext>
            </a:extLst>
          </p:cNvPr>
          <p:cNvPicPr>
            <a:picLocks noChangeAspect="1"/>
          </p:cNvPicPr>
          <p:nvPr userDrawn="1"/>
        </p:nvPicPr>
        <p:blipFill>
          <a:blip r:embed="rId2"/>
          <a:stretch>
            <a:fillRect/>
          </a:stretch>
        </p:blipFill>
        <p:spPr>
          <a:xfrm>
            <a:off x="0" y="-457"/>
            <a:ext cx="12192000" cy="6858457"/>
          </a:xfrm>
          <a:prstGeom prst="rect">
            <a:avLst/>
          </a:prstGeom>
        </p:spPr>
      </p:pic>
      <p:sp>
        <p:nvSpPr>
          <p:cNvPr id="10" name="椭圆 9">
            <a:extLst>
              <a:ext uri="{FF2B5EF4-FFF2-40B4-BE49-F238E27FC236}">
                <a16:creationId xmlns:a16="http://schemas.microsoft.com/office/drawing/2014/main" id="{FB8DB130-901D-77DF-8292-4EDBF5DA4928}"/>
              </a:ext>
            </a:extLst>
          </p:cNvPr>
          <p:cNvSpPr/>
          <p:nvPr userDrawn="1"/>
        </p:nvSpPr>
        <p:spPr>
          <a:xfrm rot="5400000">
            <a:off x="3509644" y="2852955"/>
            <a:ext cx="1088639" cy="1087387"/>
          </a:xfrm>
          <a:prstGeom prst="ellipse">
            <a:avLst/>
          </a:prstGeom>
          <a:solidFill>
            <a:schemeClr val="accent1">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7" name="文本占位符 36">
            <a:extLst>
              <a:ext uri="{FF2B5EF4-FFF2-40B4-BE49-F238E27FC236}">
                <a16:creationId xmlns:a16="http://schemas.microsoft.com/office/drawing/2014/main" id="{6A06E9BF-05C2-F6E7-F385-C91C4DE984EE}"/>
              </a:ext>
            </a:extLst>
          </p:cNvPr>
          <p:cNvSpPr>
            <a:spLocks noGrp="1"/>
          </p:cNvSpPr>
          <p:nvPr userDrawn="1">
            <p:ph type="body" sz="quarter" idx="10" hasCustomPrompt="1"/>
          </p:nvPr>
        </p:nvSpPr>
        <p:spPr>
          <a:xfrm>
            <a:off x="3643271" y="3085446"/>
            <a:ext cx="874038" cy="701731"/>
          </a:xfrm>
          <a:prstGeom prst="rect">
            <a:avLst/>
          </a:prstGeom>
          <a:noFill/>
        </p:spPr>
        <p:txBody>
          <a:bodyPr wrap="square" rtlCol="0">
            <a:spAutoFit/>
          </a:bodyPr>
          <a:lstStyle>
            <a:lvl1pPr marL="0" indent="0">
              <a:buNone/>
              <a:defRPr kumimoji="1" lang="zh-CN" altLang="en-US" sz="4400" b="1" dirty="0">
                <a:solidFill>
                  <a:schemeClr val="bg1"/>
                </a:solidFill>
                <a:latin typeface="Arial" panose="020B0604020202020204" pitchFamily="34" charset="0"/>
                <a:cs typeface="Arial" panose="020B0604020202020204" pitchFamily="34" charset="0"/>
              </a:defRPr>
            </a:lvl1pPr>
          </a:lstStyle>
          <a:p>
            <a:pPr marL="0" lvl="0"/>
            <a:r>
              <a:rPr lang="en-US" altLang="zh-CN" dirty="0"/>
              <a:t>01</a:t>
            </a:r>
            <a:endParaRPr lang="zh-CN" altLang="en-US" dirty="0"/>
          </a:p>
        </p:txBody>
      </p:sp>
      <p:sp>
        <p:nvSpPr>
          <p:cNvPr id="52" name="文本占位符 51">
            <a:extLst>
              <a:ext uri="{FF2B5EF4-FFF2-40B4-BE49-F238E27FC236}">
                <a16:creationId xmlns:a16="http://schemas.microsoft.com/office/drawing/2014/main" id="{F54327CE-E261-F7ED-B434-CEFEB7604399}"/>
              </a:ext>
            </a:extLst>
          </p:cNvPr>
          <p:cNvSpPr>
            <a:spLocks noGrp="1"/>
          </p:cNvSpPr>
          <p:nvPr userDrawn="1">
            <p:ph type="body" sz="quarter" idx="11" hasCustomPrompt="1"/>
          </p:nvPr>
        </p:nvSpPr>
        <p:spPr>
          <a:xfrm>
            <a:off x="4730659" y="3085446"/>
            <a:ext cx="3839764" cy="1023937"/>
          </a:xfrm>
          <a:prstGeom prst="rect">
            <a:avLst/>
          </a:prstGeom>
        </p:spPr>
        <p:txBody>
          <a:bodyPr/>
          <a:lstStyle>
            <a:lvl1pPr marL="0" indent="0" algn="dist">
              <a:buNone/>
              <a:defRPr sz="4800" b="1">
                <a:solidFill>
                  <a:schemeClr val="tx2"/>
                </a:solidFill>
              </a:defRPr>
            </a:lvl1pPr>
          </a:lstStyle>
          <a:p>
            <a:pPr lvl="0"/>
            <a:r>
              <a:rPr lang="zh-CN" altLang="en-US" dirty="0"/>
              <a:t>请输入标题</a:t>
            </a:r>
          </a:p>
        </p:txBody>
      </p:sp>
      <p:pic>
        <p:nvPicPr>
          <p:cNvPr id="3" name="图片 2">
            <a:extLst>
              <a:ext uri="{FF2B5EF4-FFF2-40B4-BE49-F238E27FC236}">
                <a16:creationId xmlns:a16="http://schemas.microsoft.com/office/drawing/2014/main" id="{1C3FCA3E-975A-9896-0ABC-78762251275D}"/>
              </a:ext>
            </a:extLst>
          </p:cNvPr>
          <p:cNvPicPr>
            <a:picLocks noChangeAspect="1"/>
          </p:cNvPicPr>
          <p:nvPr userDrawn="1"/>
        </p:nvPicPr>
        <p:blipFill>
          <a:blip r:embed="rId3">
            <a:biLevel thresh="25000"/>
          </a:blip>
          <a:stretch>
            <a:fillRect/>
          </a:stretch>
        </p:blipFill>
        <p:spPr>
          <a:xfrm>
            <a:off x="10124437" y="289522"/>
            <a:ext cx="1762764" cy="521202"/>
          </a:xfrm>
          <a:prstGeom prst="rect">
            <a:avLst/>
          </a:prstGeom>
        </p:spPr>
      </p:pic>
    </p:spTree>
    <p:extLst>
      <p:ext uri="{BB962C8B-B14F-4D97-AF65-F5344CB8AC3E}">
        <p14:creationId xmlns:p14="http://schemas.microsoft.com/office/powerpoint/2010/main" val="147953373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正文页">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C674EAF3-AD33-D41E-E471-B74AEB013FCC}"/>
              </a:ext>
            </a:extLst>
          </p:cNvPr>
          <p:cNvPicPr>
            <a:picLocks noChangeAspect="1"/>
          </p:cNvPicPr>
          <p:nvPr userDrawn="1"/>
        </p:nvPicPr>
        <p:blipFill>
          <a:blip r:embed="rId2"/>
          <a:stretch>
            <a:fillRect/>
          </a:stretch>
        </p:blipFill>
        <p:spPr>
          <a:xfrm>
            <a:off x="406" y="0"/>
            <a:ext cx="12191187" cy="6858000"/>
          </a:xfrm>
          <a:prstGeom prst="rect">
            <a:avLst/>
          </a:prstGeom>
        </p:spPr>
      </p:pic>
      <p:pic>
        <p:nvPicPr>
          <p:cNvPr id="2" name="图片 1">
            <a:extLst>
              <a:ext uri="{FF2B5EF4-FFF2-40B4-BE49-F238E27FC236}">
                <a16:creationId xmlns:a16="http://schemas.microsoft.com/office/drawing/2014/main" id="{ADABED72-642C-9F44-21B7-23E364DEDF33}"/>
              </a:ext>
            </a:extLst>
          </p:cNvPr>
          <p:cNvPicPr>
            <a:picLocks noChangeAspect="1"/>
          </p:cNvPicPr>
          <p:nvPr userDrawn="1"/>
        </p:nvPicPr>
        <p:blipFill>
          <a:blip r:embed="rId3"/>
          <a:stretch>
            <a:fillRect/>
          </a:stretch>
        </p:blipFill>
        <p:spPr>
          <a:xfrm>
            <a:off x="10265731" y="289522"/>
            <a:ext cx="1621469" cy="479425"/>
          </a:xfrm>
          <a:prstGeom prst="rect">
            <a:avLst/>
          </a:prstGeom>
        </p:spPr>
      </p:pic>
      <p:pic>
        <p:nvPicPr>
          <p:cNvPr id="6" name="图片 5">
            <a:extLst>
              <a:ext uri="{FF2B5EF4-FFF2-40B4-BE49-F238E27FC236}">
                <a16:creationId xmlns:a16="http://schemas.microsoft.com/office/drawing/2014/main" id="{8694C47D-E9B7-D05E-AC84-120E71E9492D}"/>
              </a:ext>
            </a:extLst>
          </p:cNvPr>
          <p:cNvPicPr>
            <a:picLocks noChangeAspect="1"/>
          </p:cNvPicPr>
          <p:nvPr userDrawn="1"/>
        </p:nvPicPr>
        <p:blipFill>
          <a:blip r:embed="rId4"/>
          <a:stretch>
            <a:fillRect/>
          </a:stretch>
        </p:blipFill>
        <p:spPr>
          <a:xfrm>
            <a:off x="41857" y="0"/>
            <a:ext cx="1205052" cy="1222800"/>
          </a:xfrm>
          <a:prstGeom prst="rect">
            <a:avLst/>
          </a:prstGeom>
        </p:spPr>
      </p:pic>
      <p:sp>
        <p:nvSpPr>
          <p:cNvPr id="10" name="文本占位符 9">
            <a:extLst>
              <a:ext uri="{FF2B5EF4-FFF2-40B4-BE49-F238E27FC236}">
                <a16:creationId xmlns:a16="http://schemas.microsoft.com/office/drawing/2014/main" id="{19B41D02-6ADB-4247-4E60-C1FF2E1154EA}"/>
              </a:ext>
            </a:extLst>
          </p:cNvPr>
          <p:cNvSpPr>
            <a:spLocks noGrp="1"/>
          </p:cNvSpPr>
          <p:nvPr>
            <p:ph type="body" sz="quarter" idx="11" hasCustomPrompt="1"/>
          </p:nvPr>
        </p:nvSpPr>
        <p:spPr>
          <a:xfrm>
            <a:off x="515938" y="274638"/>
            <a:ext cx="9625012" cy="623887"/>
          </a:xfrm>
          <a:prstGeom prst="rect">
            <a:avLst/>
          </a:prstGeom>
        </p:spPr>
        <p:txBody>
          <a:bodyPr/>
          <a:lstStyle>
            <a:lvl1pPr marL="0" indent="0">
              <a:buNone/>
              <a:defRPr sz="3200" b="1">
                <a:solidFill>
                  <a:schemeClr val="tx1"/>
                </a:solidFill>
              </a:defRPr>
            </a:lvl1pPr>
          </a:lstStyle>
          <a:p>
            <a:pPr lvl="0"/>
            <a:r>
              <a:rPr lang="zh-CN" altLang="en-US" dirty="0"/>
              <a:t>请输入标题</a:t>
            </a:r>
          </a:p>
        </p:txBody>
      </p:sp>
    </p:spTree>
    <p:extLst>
      <p:ext uri="{BB962C8B-B14F-4D97-AF65-F5344CB8AC3E}">
        <p14:creationId xmlns:p14="http://schemas.microsoft.com/office/powerpoint/2010/main" val="15196989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结尾页1">
    <p:spTree>
      <p:nvGrpSpPr>
        <p:cNvPr id="1" name=""/>
        <p:cNvGrpSpPr/>
        <p:nvPr/>
      </p:nvGrpSpPr>
      <p:grpSpPr>
        <a:xfrm>
          <a:off x="0" y="0"/>
          <a:ext cx="0" cy="0"/>
          <a:chOff x="0" y="0"/>
          <a:chExt cx="0" cy="0"/>
        </a:xfrm>
      </p:grpSpPr>
      <p:pic>
        <p:nvPicPr>
          <p:cNvPr id="14" name="图片 13">
            <a:extLst>
              <a:ext uri="{FF2B5EF4-FFF2-40B4-BE49-F238E27FC236}">
                <a16:creationId xmlns:a16="http://schemas.microsoft.com/office/drawing/2014/main" id="{242A0637-D67B-A1E1-1B26-343817548CFC}"/>
              </a:ext>
            </a:extLst>
          </p:cNvPr>
          <p:cNvPicPr>
            <a:picLocks noChangeAspect="1"/>
          </p:cNvPicPr>
          <p:nvPr userDrawn="1"/>
        </p:nvPicPr>
        <p:blipFill>
          <a:blip r:embed="rId2"/>
          <a:stretch>
            <a:fillRect/>
          </a:stretch>
        </p:blipFill>
        <p:spPr>
          <a:xfrm>
            <a:off x="0" y="-1"/>
            <a:ext cx="12192000" cy="6858457"/>
          </a:xfrm>
          <a:prstGeom prst="rect">
            <a:avLst/>
          </a:prstGeom>
        </p:spPr>
      </p:pic>
      <p:sp>
        <p:nvSpPr>
          <p:cNvPr id="7" name="矩形: 圆角 6">
            <a:extLst>
              <a:ext uri="{FF2B5EF4-FFF2-40B4-BE49-F238E27FC236}">
                <a16:creationId xmlns:a16="http://schemas.microsoft.com/office/drawing/2014/main" id="{564B015F-35AE-FAF9-82D4-3341AA707E25}"/>
              </a:ext>
            </a:extLst>
          </p:cNvPr>
          <p:cNvSpPr/>
          <p:nvPr userDrawn="1"/>
        </p:nvSpPr>
        <p:spPr>
          <a:xfrm>
            <a:off x="836282" y="3276236"/>
            <a:ext cx="4380943" cy="496144"/>
          </a:xfrm>
          <a:prstGeom prst="roundRect">
            <a:avLst>
              <a:gd name="adj" fmla="val 49078"/>
            </a:avLst>
          </a:prstGeom>
          <a:gradFill>
            <a:gsLst>
              <a:gs pos="0">
                <a:schemeClr val="bg1">
                  <a:alpha val="0"/>
                </a:schemeClr>
              </a:gs>
              <a:gs pos="86000">
                <a:schemeClr val="accent1">
                  <a:lumMod val="20000"/>
                  <a:lumOff val="80000"/>
                </a:scheme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5AA67CBA-0A39-AF2C-97A9-52C23A8EA665}"/>
              </a:ext>
            </a:extLst>
          </p:cNvPr>
          <p:cNvSpPr txBox="1"/>
          <p:nvPr userDrawn="1"/>
        </p:nvSpPr>
        <p:spPr>
          <a:xfrm>
            <a:off x="944066" y="6234984"/>
            <a:ext cx="1636743" cy="276999"/>
          </a:xfrm>
          <a:prstGeom prst="rect">
            <a:avLst/>
          </a:prstGeom>
          <a:noFill/>
        </p:spPr>
        <p:txBody>
          <a:bodyPr wrap="square">
            <a:spAutoFit/>
          </a:bodyPr>
          <a:lstStyle/>
          <a:p>
            <a:pPr algn="dist"/>
            <a:r>
              <a:rPr lang="zh-CN" altLang="en-US" sz="1100" dirty="0"/>
              <a:t>www.</a:t>
            </a:r>
            <a:r>
              <a:rPr lang="zh-CN" altLang="en-US" sz="1200" dirty="0"/>
              <a:t>ashermed</a:t>
            </a:r>
            <a:r>
              <a:rPr lang="zh-CN" altLang="en-US" sz="1100" dirty="0"/>
              <a:t>.com</a:t>
            </a:r>
          </a:p>
        </p:txBody>
      </p:sp>
      <p:grpSp>
        <p:nvGrpSpPr>
          <p:cNvPr id="39" name="组合 38">
            <a:extLst>
              <a:ext uri="{FF2B5EF4-FFF2-40B4-BE49-F238E27FC236}">
                <a16:creationId xmlns:a16="http://schemas.microsoft.com/office/drawing/2014/main" id="{0350C794-E683-D41C-A027-544009D058E6}"/>
              </a:ext>
            </a:extLst>
          </p:cNvPr>
          <p:cNvGrpSpPr/>
          <p:nvPr userDrawn="1"/>
        </p:nvGrpSpPr>
        <p:grpSpPr>
          <a:xfrm>
            <a:off x="1047657" y="4783540"/>
            <a:ext cx="1477106" cy="1477106"/>
            <a:chOff x="7997642" y="2252246"/>
            <a:chExt cx="1530213" cy="1530213"/>
          </a:xfrm>
          <a:effectLst>
            <a:glow rad="63500">
              <a:schemeClr val="accent1">
                <a:satMod val="175000"/>
                <a:alpha val="40000"/>
              </a:schemeClr>
            </a:glow>
          </a:effectLst>
        </p:grpSpPr>
        <p:sp>
          <p:nvSpPr>
            <p:cNvPr id="40" name="圆角矩形 39">
              <a:extLst>
                <a:ext uri="{FF2B5EF4-FFF2-40B4-BE49-F238E27FC236}">
                  <a16:creationId xmlns:a16="http://schemas.microsoft.com/office/drawing/2014/main" id="{E7365AA6-9577-CB43-A496-D1768FA50801}"/>
                </a:ext>
              </a:extLst>
            </p:cNvPr>
            <p:cNvSpPr/>
            <p:nvPr/>
          </p:nvSpPr>
          <p:spPr>
            <a:xfrm>
              <a:off x="7997642" y="2252246"/>
              <a:ext cx="1530213" cy="1530213"/>
            </a:xfrm>
            <a:prstGeom prst="roundRect">
              <a:avLst>
                <a:gd name="adj" fmla="val 4103"/>
              </a:avLst>
            </a:prstGeom>
            <a:solidFill>
              <a:schemeClr val="bg1"/>
            </a:solidFill>
            <a:ln>
              <a:noFill/>
            </a:ln>
            <a:effectLst>
              <a:outerShdw blurRad="300493" sx="100662" sy="100662" algn="tl"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41" name="图片 40">
              <a:extLst>
                <a:ext uri="{FF2B5EF4-FFF2-40B4-BE49-F238E27FC236}">
                  <a16:creationId xmlns:a16="http://schemas.microsoft.com/office/drawing/2014/main" id="{C1FCFD27-8BD4-C433-74DE-9D04D7A54D03}"/>
                </a:ext>
              </a:extLst>
            </p:cNvPr>
            <p:cNvPicPr>
              <a:picLocks noChangeAspect="1"/>
            </p:cNvPicPr>
            <p:nvPr/>
          </p:nvPicPr>
          <p:blipFill>
            <a:blip r:embed="rId3"/>
            <a:srcRect/>
            <a:stretch/>
          </p:blipFill>
          <p:spPr>
            <a:xfrm>
              <a:off x="8032791" y="2252246"/>
              <a:ext cx="1459914" cy="1459914"/>
            </a:xfrm>
            <a:prstGeom prst="rect">
              <a:avLst/>
            </a:prstGeom>
          </p:spPr>
        </p:pic>
      </p:grpSp>
      <p:sp>
        <p:nvSpPr>
          <p:cNvPr id="42" name="文本框 41">
            <a:extLst>
              <a:ext uri="{FF2B5EF4-FFF2-40B4-BE49-F238E27FC236}">
                <a16:creationId xmlns:a16="http://schemas.microsoft.com/office/drawing/2014/main" id="{73982723-CEA0-22A6-4842-8393D41002D2}"/>
              </a:ext>
            </a:extLst>
          </p:cNvPr>
          <p:cNvSpPr txBox="1"/>
          <p:nvPr userDrawn="1"/>
        </p:nvSpPr>
        <p:spPr>
          <a:xfrm>
            <a:off x="944066" y="3353784"/>
            <a:ext cx="5109441" cy="400110"/>
          </a:xfrm>
          <a:prstGeom prst="rect">
            <a:avLst/>
          </a:prstGeom>
          <a:noFill/>
        </p:spPr>
        <p:txBody>
          <a:bodyPr wrap="square" rtlCol="0">
            <a:spAutoFit/>
          </a:bodyPr>
          <a:lstStyle/>
          <a:p>
            <a:pPr algn="dist"/>
            <a:r>
              <a:rPr kumimoji="1" lang="zh-CN" altLang="en-US" sz="2000" b="1" dirty="0">
                <a:solidFill>
                  <a:schemeClr val="tx1"/>
                </a:solidFill>
                <a:latin typeface="Microsoft YaHei" panose="020B0503020204020204" pitchFamily="34" charset="-122"/>
                <a:ea typeface="Microsoft YaHei" panose="020B0503020204020204" pitchFamily="34" charset="-122"/>
              </a:rPr>
              <a:t>艾莎医学</a:t>
            </a:r>
            <a:r>
              <a:rPr kumimoji="1" lang="en-US" altLang="zh-CN" sz="2000" b="1" dirty="0">
                <a:solidFill>
                  <a:schemeClr val="tx1"/>
                </a:solidFill>
                <a:latin typeface="Microsoft YaHei" panose="020B0503020204020204" pitchFamily="34" charset="-122"/>
                <a:ea typeface="Microsoft YaHei" panose="020B0503020204020204" pitchFamily="34" charset="-122"/>
              </a:rPr>
              <a:t>-</a:t>
            </a:r>
            <a:r>
              <a:rPr kumimoji="1" lang="zh-CN" altLang="en-US" sz="2000" dirty="0">
                <a:solidFill>
                  <a:schemeClr val="tx1"/>
                </a:solidFill>
                <a:latin typeface="Arial" panose="020B0604020202020204" pitchFamily="34" charset="0"/>
                <a:ea typeface="Microsoft YaHei" panose="020B0503020204020204" pitchFamily="34" charset="-122"/>
                <a:cs typeface="Arial" panose="020B0604020202020204" pitchFamily="34" charset="0"/>
              </a:rPr>
              <a:t>创新数字化临床</a:t>
            </a:r>
            <a:r>
              <a:rPr kumimoji="1" lang="en-US" altLang="zh-CN" sz="2000" dirty="0">
                <a:solidFill>
                  <a:schemeClr val="tx1"/>
                </a:solidFill>
                <a:latin typeface="Arial" panose="020B0604020202020204" pitchFamily="34" charset="0"/>
                <a:ea typeface="Microsoft YaHei" panose="020B0503020204020204" pitchFamily="34" charset="-122"/>
                <a:cs typeface="Arial" panose="020B0604020202020204" pitchFamily="34" charset="0"/>
              </a:rPr>
              <a:t>CRO</a:t>
            </a:r>
            <a:r>
              <a:rPr kumimoji="1" lang="zh-CN" altLang="en-US" sz="2000" dirty="0">
                <a:solidFill>
                  <a:schemeClr val="tx1"/>
                </a:solidFill>
                <a:latin typeface="Arial" panose="020B0604020202020204" pitchFamily="34" charset="0"/>
                <a:ea typeface="Microsoft YaHei" panose="020B0503020204020204" pitchFamily="34" charset="-122"/>
                <a:cs typeface="Arial" panose="020B0604020202020204" pitchFamily="34" charset="0"/>
              </a:rPr>
              <a:t>先行者</a:t>
            </a:r>
          </a:p>
        </p:txBody>
      </p:sp>
      <p:sp>
        <p:nvSpPr>
          <p:cNvPr id="45" name="文本框 44">
            <a:extLst>
              <a:ext uri="{FF2B5EF4-FFF2-40B4-BE49-F238E27FC236}">
                <a16:creationId xmlns:a16="http://schemas.microsoft.com/office/drawing/2014/main" id="{33942C22-B2D9-1B83-28E8-A363BED18B2F}"/>
              </a:ext>
            </a:extLst>
          </p:cNvPr>
          <p:cNvSpPr txBox="1"/>
          <p:nvPr userDrawn="1"/>
        </p:nvSpPr>
        <p:spPr>
          <a:xfrm>
            <a:off x="955643" y="1846006"/>
            <a:ext cx="3191814" cy="707886"/>
          </a:xfrm>
          <a:prstGeom prst="rect">
            <a:avLst/>
          </a:prstGeom>
          <a:noFill/>
        </p:spPr>
        <p:txBody>
          <a:bodyPr wrap="square" rtlCol="0">
            <a:spAutoFit/>
          </a:bodyPr>
          <a:lstStyle/>
          <a:p>
            <a:pPr algn="dist"/>
            <a:r>
              <a:rPr kumimoji="1" lang="en-US" altLang="zh-CN" sz="4000" b="1" dirty="0">
                <a:gradFill flip="none" rotWithShape="1">
                  <a:gsLst>
                    <a:gs pos="10000">
                      <a:srgbClr val="33ACFF"/>
                    </a:gs>
                    <a:gs pos="67000">
                      <a:srgbClr val="006ED2"/>
                    </a:gs>
                  </a:gsLst>
                  <a:lin ang="10800000" scaled="1"/>
                  <a:tileRect/>
                </a:gradFill>
                <a:latin typeface="Microsoft YaHei" panose="020B0503020204020204" pitchFamily="34" charset="-122"/>
                <a:ea typeface="Microsoft YaHei" panose="020B0503020204020204" pitchFamily="34" charset="-122"/>
              </a:rPr>
              <a:t>Thank</a:t>
            </a:r>
            <a:r>
              <a:rPr kumimoji="1" lang="zh-CN" altLang="en-US" sz="4000" b="1" dirty="0">
                <a:gradFill flip="none" rotWithShape="1">
                  <a:gsLst>
                    <a:gs pos="10000">
                      <a:srgbClr val="33ACFF"/>
                    </a:gs>
                    <a:gs pos="67000">
                      <a:srgbClr val="006ED2"/>
                    </a:gs>
                  </a:gsLst>
                  <a:lin ang="10800000" scaled="1"/>
                  <a:tileRect/>
                </a:gradFill>
                <a:latin typeface="Microsoft YaHei" panose="020B0503020204020204" pitchFamily="34" charset="-122"/>
                <a:ea typeface="Microsoft YaHei" panose="020B0503020204020204" pitchFamily="34" charset="-122"/>
              </a:rPr>
              <a:t> </a:t>
            </a:r>
            <a:r>
              <a:rPr kumimoji="1" lang="en-US" altLang="zh-CN" sz="4000" b="1" dirty="0">
                <a:gradFill flip="none" rotWithShape="1">
                  <a:gsLst>
                    <a:gs pos="10000">
                      <a:srgbClr val="33ACFF"/>
                    </a:gs>
                    <a:gs pos="67000">
                      <a:srgbClr val="006ED2"/>
                    </a:gs>
                  </a:gsLst>
                  <a:lin ang="10800000" scaled="1"/>
                  <a:tileRect/>
                </a:gradFill>
                <a:latin typeface="Microsoft YaHei" panose="020B0503020204020204" pitchFamily="34" charset="-122"/>
                <a:ea typeface="Microsoft YaHei" panose="020B0503020204020204" pitchFamily="34" charset="-122"/>
              </a:rPr>
              <a:t>You!</a:t>
            </a:r>
          </a:p>
        </p:txBody>
      </p:sp>
      <p:sp>
        <p:nvSpPr>
          <p:cNvPr id="5" name="文本框 4">
            <a:extLst>
              <a:ext uri="{FF2B5EF4-FFF2-40B4-BE49-F238E27FC236}">
                <a16:creationId xmlns:a16="http://schemas.microsoft.com/office/drawing/2014/main" id="{E86355F7-FE92-895F-5F73-61608191C8D3}"/>
              </a:ext>
            </a:extLst>
          </p:cNvPr>
          <p:cNvSpPr txBox="1"/>
          <p:nvPr userDrawn="1"/>
        </p:nvSpPr>
        <p:spPr>
          <a:xfrm>
            <a:off x="1005468" y="2514925"/>
            <a:ext cx="3044018" cy="523220"/>
          </a:xfrm>
          <a:prstGeom prst="rect">
            <a:avLst/>
          </a:prstGeom>
          <a:noFill/>
        </p:spPr>
        <p:txBody>
          <a:bodyPr wrap="square">
            <a:spAutoFit/>
          </a:bodyPr>
          <a:lstStyle/>
          <a:p>
            <a:pPr algn="dist"/>
            <a:r>
              <a:rPr kumimoji="1" lang="zh-CN" altLang="en-US" sz="2800" dirty="0">
                <a:gradFill flip="none" rotWithShape="1">
                  <a:gsLst>
                    <a:gs pos="0">
                      <a:srgbClr val="33ACFF"/>
                    </a:gs>
                    <a:gs pos="68000">
                      <a:srgbClr val="006ED2"/>
                    </a:gs>
                  </a:gsLst>
                  <a:lin ang="10800000" scaled="1"/>
                  <a:tileRect/>
                </a:gradFill>
                <a:latin typeface="Microsoft YaHei" panose="020B0503020204020204" pitchFamily="34" charset="-122"/>
                <a:ea typeface="Microsoft YaHei" panose="020B0503020204020204" pitchFamily="34" charset="-122"/>
              </a:rPr>
              <a:t>感谢</a:t>
            </a:r>
            <a:r>
              <a:rPr kumimoji="1" lang="zh-CN" altLang="en-US" sz="2800" dirty="0">
                <a:gradFill flip="none" rotWithShape="1">
                  <a:gsLst>
                    <a:gs pos="0">
                      <a:srgbClr val="33ACFF"/>
                    </a:gs>
                    <a:gs pos="61000">
                      <a:srgbClr val="006ED2"/>
                    </a:gs>
                  </a:gsLst>
                  <a:lin ang="10800000" scaled="1"/>
                  <a:tileRect/>
                </a:gradFill>
                <a:latin typeface="Microsoft YaHei" panose="020B0503020204020204" pitchFamily="34" charset="-122"/>
                <a:ea typeface="Microsoft YaHei" panose="020B0503020204020204" pitchFamily="34" charset="-122"/>
              </a:rPr>
              <a:t>观看</a:t>
            </a:r>
          </a:p>
        </p:txBody>
      </p:sp>
      <p:pic>
        <p:nvPicPr>
          <p:cNvPr id="10" name="图片 9">
            <a:extLst>
              <a:ext uri="{FF2B5EF4-FFF2-40B4-BE49-F238E27FC236}">
                <a16:creationId xmlns:a16="http://schemas.microsoft.com/office/drawing/2014/main" id="{3868AE77-12BF-FFCB-4DF2-BEA0874BE977}"/>
              </a:ext>
            </a:extLst>
          </p:cNvPr>
          <p:cNvPicPr>
            <a:picLocks noChangeAspect="1"/>
          </p:cNvPicPr>
          <p:nvPr userDrawn="1"/>
        </p:nvPicPr>
        <p:blipFill>
          <a:blip r:embed="rId4"/>
          <a:stretch>
            <a:fillRect/>
          </a:stretch>
        </p:blipFill>
        <p:spPr>
          <a:xfrm>
            <a:off x="838200" y="871789"/>
            <a:ext cx="1762764" cy="521202"/>
          </a:xfrm>
          <a:prstGeom prst="rect">
            <a:avLst/>
          </a:prstGeom>
        </p:spPr>
      </p:pic>
    </p:spTree>
    <p:extLst>
      <p:ext uri="{BB962C8B-B14F-4D97-AF65-F5344CB8AC3E}">
        <p14:creationId xmlns:p14="http://schemas.microsoft.com/office/powerpoint/2010/main" val="2241515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结尾页2">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29E43CB7-71B0-C1B4-CC52-CFA17F422425}"/>
              </a:ext>
            </a:extLst>
          </p:cNvPr>
          <p:cNvPicPr>
            <a:picLocks noChangeAspect="1"/>
          </p:cNvPicPr>
          <p:nvPr userDrawn="1"/>
        </p:nvPicPr>
        <p:blipFill>
          <a:blip r:embed="rId2"/>
          <a:stretch>
            <a:fillRect/>
          </a:stretch>
        </p:blipFill>
        <p:spPr>
          <a:xfrm>
            <a:off x="813" y="0"/>
            <a:ext cx="12191187" cy="6858000"/>
          </a:xfrm>
          <a:prstGeom prst="rect">
            <a:avLst/>
          </a:prstGeom>
        </p:spPr>
      </p:pic>
      <p:sp>
        <p:nvSpPr>
          <p:cNvPr id="8" name="圆角矩形 39">
            <a:extLst>
              <a:ext uri="{FF2B5EF4-FFF2-40B4-BE49-F238E27FC236}">
                <a16:creationId xmlns:a16="http://schemas.microsoft.com/office/drawing/2014/main" id="{7AC7B0B4-45AD-7B40-3F77-0539454582E6}"/>
              </a:ext>
            </a:extLst>
          </p:cNvPr>
          <p:cNvSpPr/>
          <p:nvPr/>
        </p:nvSpPr>
        <p:spPr>
          <a:xfrm>
            <a:off x="1049012" y="4223657"/>
            <a:ext cx="1931298" cy="1931298"/>
          </a:xfrm>
          <a:prstGeom prst="roundRect">
            <a:avLst>
              <a:gd name="adj" fmla="val 4103"/>
            </a:avLst>
          </a:prstGeom>
          <a:solidFill>
            <a:schemeClr val="bg1"/>
          </a:solidFill>
          <a:ln>
            <a:noFill/>
          </a:ln>
          <a:effectLst>
            <a:glow rad="63500">
              <a:schemeClr val="accent1">
                <a:satMod val="175000"/>
                <a:alpha val="37000"/>
              </a:schemeClr>
            </a:glow>
            <a:outerShdw blurRad="300493" sx="100662" sy="100662" algn="tl" rotWithShape="0">
              <a:prstClr val="black">
                <a:alpha val="1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文本占位符 83">
            <a:extLst>
              <a:ext uri="{FF2B5EF4-FFF2-40B4-BE49-F238E27FC236}">
                <a16:creationId xmlns:a16="http://schemas.microsoft.com/office/drawing/2014/main" id="{D519C91A-8F15-186C-B15C-06DA0BF85EFD}"/>
              </a:ext>
            </a:extLst>
          </p:cNvPr>
          <p:cNvSpPr>
            <a:spLocks noGrp="1"/>
          </p:cNvSpPr>
          <p:nvPr>
            <p:ph type="body" sz="quarter" idx="10" hasCustomPrompt="1"/>
          </p:nvPr>
        </p:nvSpPr>
        <p:spPr>
          <a:xfrm>
            <a:off x="3298754" y="4671729"/>
            <a:ext cx="4051300" cy="424558"/>
          </a:xfrm>
          <a:prstGeom prst="rect">
            <a:avLst/>
          </a:prstGeom>
        </p:spPr>
        <p:txBody>
          <a:bodyPr>
            <a:noAutofit/>
          </a:bodyPr>
          <a:lstStyle>
            <a:lvl1pPr marL="0" indent="0">
              <a:buNone/>
              <a:defRPr kumimoji="1" lang="zh-CN" altLang="en-US" sz="3200" kern="1200" dirty="0">
                <a:solidFill>
                  <a:schemeClr val="tx1"/>
                </a:solidFill>
                <a:latin typeface="Microsoft YaHei" panose="020B0503020204020204" pitchFamily="34" charset="-122"/>
                <a:ea typeface="Microsoft YaHei" panose="020B0503020204020204" pitchFamily="34" charset="-122"/>
                <a:cs typeface="Hiragino Sans GB W3" charset="-122"/>
              </a:defRPr>
            </a:lvl1pPr>
          </a:lstStyle>
          <a:p>
            <a:pPr lvl="0"/>
            <a:r>
              <a:rPr kumimoji="1" lang="zh-CN" altLang="en-US" dirty="0"/>
              <a:t>输入姓名</a:t>
            </a:r>
          </a:p>
        </p:txBody>
      </p:sp>
      <p:sp>
        <p:nvSpPr>
          <p:cNvPr id="87" name="文本占位符 83">
            <a:extLst>
              <a:ext uri="{FF2B5EF4-FFF2-40B4-BE49-F238E27FC236}">
                <a16:creationId xmlns:a16="http://schemas.microsoft.com/office/drawing/2014/main" id="{7C4DEA7C-2C98-1C9C-614F-A0E9898A2A13}"/>
              </a:ext>
            </a:extLst>
          </p:cNvPr>
          <p:cNvSpPr>
            <a:spLocks noGrp="1"/>
          </p:cNvSpPr>
          <p:nvPr>
            <p:ph type="body" sz="quarter" idx="11" hasCustomPrompt="1"/>
          </p:nvPr>
        </p:nvSpPr>
        <p:spPr>
          <a:xfrm>
            <a:off x="3298754" y="5260838"/>
            <a:ext cx="4051300" cy="530470"/>
          </a:xfrm>
          <a:prstGeom prst="rect">
            <a:avLst/>
          </a:prstGeom>
        </p:spPr>
        <p:txBody>
          <a:bodyPr>
            <a:noAutofit/>
          </a:bodyPr>
          <a:lstStyle>
            <a:lvl1pPr marL="0" indent="0">
              <a:buNone/>
              <a:defRPr kumimoji="1" lang="zh-CN" altLang="en-US" sz="3600" b="1" kern="1200" dirty="0">
                <a:solidFill>
                  <a:schemeClr val="tx1"/>
                </a:solidFill>
                <a:latin typeface="Arial" panose="020B0604020202020204" pitchFamily="34" charset="0"/>
                <a:ea typeface="Microsoft YaHei" panose="020B0503020204020204" pitchFamily="34" charset="-122"/>
                <a:cs typeface="Arial" panose="020B0604020202020204" pitchFamily="34" charset="0"/>
              </a:defRPr>
            </a:lvl1pPr>
          </a:lstStyle>
          <a:p>
            <a:pPr lvl="0"/>
            <a:r>
              <a:rPr kumimoji="1" lang="zh-CN" altLang="en-US" dirty="0"/>
              <a:t>输入电话</a:t>
            </a:r>
          </a:p>
        </p:txBody>
      </p:sp>
      <p:sp>
        <p:nvSpPr>
          <p:cNvPr id="3" name="图片占位符 2">
            <a:extLst>
              <a:ext uri="{FF2B5EF4-FFF2-40B4-BE49-F238E27FC236}">
                <a16:creationId xmlns:a16="http://schemas.microsoft.com/office/drawing/2014/main" id="{658983A9-D2BE-A83D-9CC1-4EBD789764B8}"/>
              </a:ext>
            </a:extLst>
          </p:cNvPr>
          <p:cNvSpPr>
            <a:spLocks noGrp="1"/>
          </p:cNvSpPr>
          <p:nvPr>
            <p:ph type="pic" sz="quarter" idx="12" hasCustomPrompt="1"/>
          </p:nvPr>
        </p:nvSpPr>
        <p:spPr>
          <a:xfrm>
            <a:off x="1114328" y="4304764"/>
            <a:ext cx="1806905" cy="1769466"/>
          </a:xfrm>
          <a:prstGeom prst="rect">
            <a:avLst/>
          </a:prstGeom>
          <a:ln w="41275">
            <a:noFill/>
          </a:ln>
        </p:spPr>
        <p:txBody>
          <a:bodyPr/>
          <a:lstStyle>
            <a:lvl1pPr marL="0" indent="0" algn="ctr">
              <a:buNone/>
              <a:defRPr sz="1400">
                <a:solidFill>
                  <a:schemeClr val="tx1"/>
                </a:solidFill>
              </a:defRPr>
            </a:lvl1pPr>
          </a:lstStyle>
          <a:p>
            <a:r>
              <a:rPr lang="zh-CN" altLang="en-US" dirty="0"/>
              <a:t>单击图标，放置个人微信二维码</a:t>
            </a:r>
          </a:p>
        </p:txBody>
      </p:sp>
      <p:sp>
        <p:nvSpPr>
          <p:cNvPr id="15" name="文本框 14">
            <a:extLst>
              <a:ext uri="{FF2B5EF4-FFF2-40B4-BE49-F238E27FC236}">
                <a16:creationId xmlns:a16="http://schemas.microsoft.com/office/drawing/2014/main" id="{DFAADABC-9563-947F-896D-A2F2B727E64D}"/>
              </a:ext>
            </a:extLst>
          </p:cNvPr>
          <p:cNvSpPr txBox="1"/>
          <p:nvPr userDrawn="1"/>
        </p:nvSpPr>
        <p:spPr>
          <a:xfrm>
            <a:off x="999187" y="2031063"/>
            <a:ext cx="3191814" cy="707886"/>
          </a:xfrm>
          <a:prstGeom prst="rect">
            <a:avLst/>
          </a:prstGeom>
          <a:noFill/>
        </p:spPr>
        <p:txBody>
          <a:bodyPr wrap="square" rtlCol="0">
            <a:spAutoFit/>
          </a:bodyPr>
          <a:lstStyle/>
          <a:p>
            <a:pPr algn="dist"/>
            <a:r>
              <a:rPr kumimoji="1" lang="en-US" altLang="zh-CN" sz="4000" b="1" dirty="0">
                <a:gradFill flip="none" rotWithShape="1">
                  <a:gsLst>
                    <a:gs pos="10000">
                      <a:srgbClr val="33ACFF"/>
                    </a:gs>
                    <a:gs pos="67000">
                      <a:srgbClr val="006ED2"/>
                    </a:gs>
                  </a:gsLst>
                  <a:lin ang="10800000" scaled="1"/>
                  <a:tileRect/>
                </a:gradFill>
                <a:latin typeface="Microsoft YaHei" panose="020B0503020204020204" pitchFamily="34" charset="-122"/>
                <a:ea typeface="Microsoft YaHei" panose="020B0503020204020204" pitchFamily="34" charset="-122"/>
              </a:rPr>
              <a:t>Thank</a:t>
            </a:r>
            <a:r>
              <a:rPr kumimoji="1" lang="zh-CN" altLang="en-US" sz="4000" b="1" dirty="0">
                <a:gradFill flip="none" rotWithShape="1">
                  <a:gsLst>
                    <a:gs pos="10000">
                      <a:srgbClr val="33ACFF"/>
                    </a:gs>
                    <a:gs pos="67000">
                      <a:srgbClr val="006ED2"/>
                    </a:gs>
                  </a:gsLst>
                  <a:lin ang="10800000" scaled="1"/>
                  <a:tileRect/>
                </a:gradFill>
                <a:latin typeface="Microsoft YaHei" panose="020B0503020204020204" pitchFamily="34" charset="-122"/>
                <a:ea typeface="Microsoft YaHei" panose="020B0503020204020204" pitchFamily="34" charset="-122"/>
              </a:rPr>
              <a:t> </a:t>
            </a:r>
            <a:r>
              <a:rPr kumimoji="1" lang="en-US" altLang="zh-CN" sz="4000" b="1" dirty="0">
                <a:gradFill flip="none" rotWithShape="1">
                  <a:gsLst>
                    <a:gs pos="10000">
                      <a:srgbClr val="33ACFF"/>
                    </a:gs>
                    <a:gs pos="67000">
                      <a:srgbClr val="006ED2"/>
                    </a:gs>
                  </a:gsLst>
                  <a:lin ang="10800000" scaled="1"/>
                  <a:tileRect/>
                </a:gradFill>
                <a:latin typeface="Microsoft YaHei" panose="020B0503020204020204" pitchFamily="34" charset="-122"/>
                <a:ea typeface="Microsoft YaHei" panose="020B0503020204020204" pitchFamily="34" charset="-122"/>
              </a:rPr>
              <a:t>You!</a:t>
            </a:r>
          </a:p>
        </p:txBody>
      </p:sp>
      <p:sp>
        <p:nvSpPr>
          <p:cNvPr id="16" name="文本框 15">
            <a:extLst>
              <a:ext uri="{FF2B5EF4-FFF2-40B4-BE49-F238E27FC236}">
                <a16:creationId xmlns:a16="http://schemas.microsoft.com/office/drawing/2014/main" id="{0809458C-EBAF-B2AB-E763-7D8F617B8C6A}"/>
              </a:ext>
            </a:extLst>
          </p:cNvPr>
          <p:cNvSpPr txBox="1"/>
          <p:nvPr userDrawn="1"/>
        </p:nvSpPr>
        <p:spPr>
          <a:xfrm>
            <a:off x="1049012" y="2699982"/>
            <a:ext cx="3044018" cy="523220"/>
          </a:xfrm>
          <a:prstGeom prst="rect">
            <a:avLst/>
          </a:prstGeom>
          <a:noFill/>
        </p:spPr>
        <p:txBody>
          <a:bodyPr wrap="square">
            <a:spAutoFit/>
          </a:bodyPr>
          <a:lstStyle/>
          <a:p>
            <a:pPr algn="dist"/>
            <a:r>
              <a:rPr kumimoji="1" lang="zh-CN" altLang="en-US" sz="2800" dirty="0">
                <a:gradFill flip="none" rotWithShape="1">
                  <a:gsLst>
                    <a:gs pos="0">
                      <a:srgbClr val="33ACFF"/>
                    </a:gs>
                    <a:gs pos="68000">
                      <a:srgbClr val="006ED2"/>
                    </a:gs>
                  </a:gsLst>
                  <a:lin ang="10800000" scaled="1"/>
                  <a:tileRect/>
                </a:gradFill>
                <a:latin typeface="Microsoft YaHei" panose="020B0503020204020204" pitchFamily="34" charset="-122"/>
                <a:ea typeface="Microsoft YaHei" panose="020B0503020204020204" pitchFamily="34" charset="-122"/>
              </a:rPr>
              <a:t>感谢</a:t>
            </a:r>
            <a:r>
              <a:rPr kumimoji="1" lang="zh-CN" altLang="en-US" sz="2800" dirty="0">
                <a:gradFill flip="none" rotWithShape="1">
                  <a:gsLst>
                    <a:gs pos="0">
                      <a:srgbClr val="33ACFF"/>
                    </a:gs>
                    <a:gs pos="61000">
                      <a:srgbClr val="006ED2"/>
                    </a:gs>
                  </a:gsLst>
                  <a:lin ang="10800000" scaled="1"/>
                  <a:tileRect/>
                </a:gradFill>
                <a:latin typeface="Microsoft YaHei" panose="020B0503020204020204" pitchFamily="34" charset="-122"/>
                <a:ea typeface="Microsoft YaHei" panose="020B0503020204020204" pitchFamily="34" charset="-122"/>
              </a:rPr>
              <a:t>观看</a:t>
            </a:r>
          </a:p>
        </p:txBody>
      </p:sp>
      <p:pic>
        <p:nvPicPr>
          <p:cNvPr id="17" name="图片 16">
            <a:extLst>
              <a:ext uri="{FF2B5EF4-FFF2-40B4-BE49-F238E27FC236}">
                <a16:creationId xmlns:a16="http://schemas.microsoft.com/office/drawing/2014/main" id="{E5BF3016-5107-219B-EB4D-302C28C89CB3}"/>
              </a:ext>
            </a:extLst>
          </p:cNvPr>
          <p:cNvPicPr>
            <a:picLocks noChangeAspect="1"/>
          </p:cNvPicPr>
          <p:nvPr userDrawn="1"/>
        </p:nvPicPr>
        <p:blipFill>
          <a:blip r:embed="rId3"/>
          <a:stretch>
            <a:fillRect/>
          </a:stretch>
        </p:blipFill>
        <p:spPr>
          <a:xfrm>
            <a:off x="522515" y="561742"/>
            <a:ext cx="2166256" cy="640504"/>
          </a:xfrm>
          <a:prstGeom prst="rect">
            <a:avLst/>
          </a:prstGeom>
        </p:spPr>
      </p:pic>
    </p:spTree>
    <p:extLst>
      <p:ext uri="{BB962C8B-B14F-4D97-AF65-F5344CB8AC3E}">
        <p14:creationId xmlns:p14="http://schemas.microsoft.com/office/powerpoint/2010/main" val="88650102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文本框 9">
            <a:extLst>
              <a:ext uri="{FF2B5EF4-FFF2-40B4-BE49-F238E27FC236}">
                <a16:creationId xmlns:a16="http://schemas.microsoft.com/office/drawing/2014/main" id="{9525308C-C5A5-5FA6-7298-23B976A356B3}"/>
              </a:ext>
            </a:extLst>
          </p:cNvPr>
          <p:cNvSpPr txBox="1"/>
          <p:nvPr userDrawn="1"/>
        </p:nvSpPr>
        <p:spPr>
          <a:xfrm>
            <a:off x="3703504" y="-329547"/>
            <a:ext cx="1864800" cy="316800"/>
          </a:xfrm>
          <a:prstGeom prst="rect">
            <a:avLst/>
          </a:prstGeom>
          <a:solidFill>
            <a:srgbClr val="0095FF"/>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11" name="文本框 10">
            <a:extLst>
              <a:ext uri="{FF2B5EF4-FFF2-40B4-BE49-F238E27FC236}">
                <a16:creationId xmlns:a16="http://schemas.microsoft.com/office/drawing/2014/main" id="{598B8D6B-44B6-E780-542A-2516188B87B3}"/>
              </a:ext>
            </a:extLst>
          </p:cNvPr>
          <p:cNvSpPr txBox="1"/>
          <p:nvPr userDrawn="1"/>
        </p:nvSpPr>
        <p:spPr>
          <a:xfrm>
            <a:off x="5559049" y="-685618"/>
            <a:ext cx="1864800" cy="316800"/>
          </a:xfrm>
          <a:prstGeom prst="rect">
            <a:avLst/>
          </a:prstGeom>
          <a:solidFill>
            <a:srgbClr val="3B6271"/>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12" name="文本框 11">
            <a:extLst>
              <a:ext uri="{FF2B5EF4-FFF2-40B4-BE49-F238E27FC236}">
                <a16:creationId xmlns:a16="http://schemas.microsoft.com/office/drawing/2014/main" id="{E857DDE3-889F-60DA-3FD2-7E57AB451941}"/>
              </a:ext>
            </a:extLst>
          </p:cNvPr>
          <p:cNvSpPr txBox="1"/>
          <p:nvPr userDrawn="1"/>
        </p:nvSpPr>
        <p:spPr>
          <a:xfrm>
            <a:off x="5566816" y="-329547"/>
            <a:ext cx="1864800" cy="316800"/>
          </a:xfrm>
          <a:prstGeom prst="rect">
            <a:avLst/>
          </a:prstGeom>
          <a:solidFill>
            <a:srgbClr val="3B77AF"/>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13" name="文本框 12">
            <a:extLst>
              <a:ext uri="{FF2B5EF4-FFF2-40B4-BE49-F238E27FC236}">
                <a16:creationId xmlns:a16="http://schemas.microsoft.com/office/drawing/2014/main" id="{12053D8F-44E0-3943-BE33-4CE0E4A59F19}"/>
              </a:ext>
            </a:extLst>
          </p:cNvPr>
          <p:cNvSpPr txBox="1"/>
          <p:nvPr userDrawn="1"/>
        </p:nvSpPr>
        <p:spPr>
          <a:xfrm>
            <a:off x="-14838" y="-1387887"/>
            <a:ext cx="1864800" cy="316800"/>
          </a:xfrm>
          <a:prstGeom prst="rect">
            <a:avLst/>
          </a:prstGeom>
          <a:solidFill>
            <a:srgbClr val="F1F6F9"/>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14" name="文本框 13">
            <a:extLst>
              <a:ext uri="{FF2B5EF4-FFF2-40B4-BE49-F238E27FC236}">
                <a16:creationId xmlns:a16="http://schemas.microsoft.com/office/drawing/2014/main" id="{5556B0F4-AC2C-FF5A-B19F-EDD0C32A5B59}"/>
              </a:ext>
            </a:extLst>
          </p:cNvPr>
          <p:cNvSpPr txBox="1"/>
          <p:nvPr userDrawn="1"/>
        </p:nvSpPr>
        <p:spPr>
          <a:xfrm>
            <a:off x="5574405" y="-1035095"/>
            <a:ext cx="1864800" cy="316800"/>
          </a:xfrm>
          <a:prstGeom prst="rect">
            <a:avLst/>
          </a:prstGeom>
          <a:solidFill>
            <a:srgbClr val="949494"/>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2" name="文本框 1">
            <a:extLst>
              <a:ext uri="{FF2B5EF4-FFF2-40B4-BE49-F238E27FC236}">
                <a16:creationId xmlns:a16="http://schemas.microsoft.com/office/drawing/2014/main" id="{7B4F9E1B-C457-1D81-0024-0E9FFA0715F0}"/>
              </a:ext>
            </a:extLst>
          </p:cNvPr>
          <p:cNvSpPr txBox="1"/>
          <p:nvPr userDrawn="1"/>
        </p:nvSpPr>
        <p:spPr>
          <a:xfrm>
            <a:off x="3688529" y="-1387887"/>
            <a:ext cx="1864800" cy="316800"/>
          </a:xfrm>
          <a:prstGeom prst="rect">
            <a:avLst/>
          </a:prstGeom>
          <a:solidFill>
            <a:srgbClr val="E8C07F"/>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5" name="文本框 4">
            <a:extLst>
              <a:ext uri="{FF2B5EF4-FFF2-40B4-BE49-F238E27FC236}">
                <a16:creationId xmlns:a16="http://schemas.microsoft.com/office/drawing/2014/main" id="{F95B7A13-0173-53F9-EA82-92E195EFAB7A}"/>
              </a:ext>
            </a:extLst>
          </p:cNvPr>
          <p:cNvSpPr txBox="1"/>
          <p:nvPr userDrawn="1"/>
        </p:nvSpPr>
        <p:spPr>
          <a:xfrm>
            <a:off x="10891" y="-685618"/>
            <a:ext cx="1864800" cy="316800"/>
          </a:xfrm>
          <a:prstGeom prst="rect">
            <a:avLst/>
          </a:prstGeom>
          <a:solidFill>
            <a:srgbClr val="DAF8F7"/>
          </a:solidFill>
        </p:spPr>
        <p:txBody>
          <a:bodyPr wrap="square" rtlCol="0">
            <a:spAutoFit/>
          </a:bodyPr>
          <a:lstStyle/>
          <a:p>
            <a:endParaRPr kumimoji="1" lang="zh-CN" altLang="en-US" sz="1400" dirty="0">
              <a:solidFill>
                <a:schemeClr val="tx1"/>
              </a:solidFill>
              <a:latin typeface="微软雅黑 Light" panose="020B0502040204020203" pitchFamily="34" charset="-122"/>
              <a:ea typeface="微软雅黑 Light" panose="020B0502040204020203" pitchFamily="34" charset="-122"/>
            </a:endParaRPr>
          </a:p>
        </p:txBody>
      </p:sp>
      <p:sp>
        <p:nvSpPr>
          <p:cNvPr id="6" name="文本框 5">
            <a:extLst>
              <a:ext uri="{FF2B5EF4-FFF2-40B4-BE49-F238E27FC236}">
                <a16:creationId xmlns:a16="http://schemas.microsoft.com/office/drawing/2014/main" id="{27076C2A-94AC-9BD4-0FE3-FAF896E61535}"/>
              </a:ext>
            </a:extLst>
          </p:cNvPr>
          <p:cNvSpPr txBox="1"/>
          <p:nvPr userDrawn="1"/>
        </p:nvSpPr>
        <p:spPr>
          <a:xfrm>
            <a:off x="7406773" y="-329547"/>
            <a:ext cx="1864800" cy="316800"/>
          </a:xfrm>
          <a:prstGeom prst="rect">
            <a:avLst/>
          </a:prstGeom>
          <a:solidFill>
            <a:srgbClr val="24416B"/>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16" name="文本框 15">
            <a:extLst>
              <a:ext uri="{FF2B5EF4-FFF2-40B4-BE49-F238E27FC236}">
                <a16:creationId xmlns:a16="http://schemas.microsoft.com/office/drawing/2014/main" id="{48F37944-EE27-BE33-3464-DBE66F6811D0}"/>
              </a:ext>
            </a:extLst>
          </p:cNvPr>
          <p:cNvSpPr txBox="1"/>
          <p:nvPr userDrawn="1"/>
        </p:nvSpPr>
        <p:spPr>
          <a:xfrm>
            <a:off x="1862945" y="-685618"/>
            <a:ext cx="1864800" cy="316800"/>
          </a:xfrm>
          <a:prstGeom prst="rect">
            <a:avLst/>
          </a:prstGeom>
          <a:solidFill>
            <a:srgbClr val="7BC1DB"/>
          </a:solidFill>
        </p:spPr>
        <p:txBody>
          <a:bodyPr wrap="square" rtlCol="0">
            <a:spAutoFit/>
          </a:bodyPr>
          <a:lstStyle/>
          <a:p>
            <a:endParaRPr kumimoji="1" lang="zh-CN" altLang="en-US" sz="1400" dirty="0">
              <a:solidFill>
                <a:schemeClr val="tx1"/>
              </a:solidFill>
              <a:latin typeface="微软雅黑 Light" panose="020B0502040204020203" pitchFamily="34" charset="-122"/>
              <a:ea typeface="微软雅黑 Light" panose="020B0502040204020203" pitchFamily="34" charset="-122"/>
            </a:endParaRPr>
          </a:p>
        </p:txBody>
      </p:sp>
      <p:sp>
        <p:nvSpPr>
          <p:cNvPr id="20" name="文本框 19">
            <a:extLst>
              <a:ext uri="{FF2B5EF4-FFF2-40B4-BE49-F238E27FC236}">
                <a16:creationId xmlns:a16="http://schemas.microsoft.com/office/drawing/2014/main" id="{E4183ADB-3326-1305-ECA8-EDA75D48EE67}"/>
              </a:ext>
            </a:extLst>
          </p:cNvPr>
          <p:cNvSpPr txBox="1"/>
          <p:nvPr userDrawn="1"/>
        </p:nvSpPr>
        <p:spPr>
          <a:xfrm>
            <a:off x="1844166" y="-329547"/>
            <a:ext cx="1864800" cy="316800"/>
          </a:xfrm>
          <a:prstGeom prst="rect">
            <a:avLst/>
          </a:prstGeom>
          <a:solidFill>
            <a:srgbClr val="6BC0F5"/>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21" name="文本框 20">
            <a:extLst>
              <a:ext uri="{FF2B5EF4-FFF2-40B4-BE49-F238E27FC236}">
                <a16:creationId xmlns:a16="http://schemas.microsoft.com/office/drawing/2014/main" id="{CEE848A4-3881-7BD5-1C2F-E969183BC4C7}"/>
              </a:ext>
            </a:extLst>
          </p:cNvPr>
          <p:cNvSpPr txBox="1"/>
          <p:nvPr userDrawn="1"/>
        </p:nvSpPr>
        <p:spPr>
          <a:xfrm>
            <a:off x="3702016" y="-685618"/>
            <a:ext cx="1864800" cy="316800"/>
          </a:xfrm>
          <a:prstGeom prst="rect">
            <a:avLst/>
          </a:prstGeom>
          <a:solidFill>
            <a:srgbClr val="58B2BA"/>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28" name="文本框 27">
            <a:extLst>
              <a:ext uri="{FF2B5EF4-FFF2-40B4-BE49-F238E27FC236}">
                <a16:creationId xmlns:a16="http://schemas.microsoft.com/office/drawing/2014/main" id="{044F23AE-2F13-6FE4-D2B4-6818D2E1608D}"/>
              </a:ext>
            </a:extLst>
          </p:cNvPr>
          <p:cNvSpPr txBox="1"/>
          <p:nvPr userDrawn="1"/>
        </p:nvSpPr>
        <p:spPr>
          <a:xfrm>
            <a:off x="-14838" y="-329547"/>
            <a:ext cx="1864800" cy="316800"/>
          </a:xfrm>
          <a:prstGeom prst="rect">
            <a:avLst/>
          </a:prstGeom>
          <a:solidFill>
            <a:srgbClr val="BEE6FF"/>
          </a:solidFill>
        </p:spPr>
        <p:txBody>
          <a:bodyPr wrap="square" rtlCol="0">
            <a:spAutoFit/>
          </a:bodyPr>
          <a:lstStyle/>
          <a:p>
            <a:endParaRPr kumimoji="1" lang="zh-CN" altLang="en-US" sz="1400" dirty="0">
              <a:solidFill>
                <a:schemeClr val="tx1"/>
              </a:solidFill>
              <a:latin typeface="微软雅黑 Light" panose="020B0502040204020203" pitchFamily="34" charset="-122"/>
              <a:ea typeface="微软雅黑 Light" panose="020B0502040204020203" pitchFamily="34" charset="-122"/>
            </a:endParaRPr>
          </a:p>
        </p:txBody>
      </p:sp>
      <p:sp>
        <p:nvSpPr>
          <p:cNvPr id="31" name="文本框 30">
            <a:extLst>
              <a:ext uri="{FF2B5EF4-FFF2-40B4-BE49-F238E27FC236}">
                <a16:creationId xmlns:a16="http://schemas.microsoft.com/office/drawing/2014/main" id="{D65CD9E6-6EA6-3579-6917-289B71F06715}"/>
              </a:ext>
            </a:extLst>
          </p:cNvPr>
          <p:cNvSpPr txBox="1"/>
          <p:nvPr userDrawn="1"/>
        </p:nvSpPr>
        <p:spPr>
          <a:xfrm>
            <a:off x="-14838" y="-1035094"/>
            <a:ext cx="1864800" cy="316800"/>
          </a:xfrm>
          <a:prstGeom prst="rect">
            <a:avLst/>
          </a:prstGeom>
          <a:solidFill>
            <a:srgbClr val="DAD7EC"/>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34" name="文本框 33">
            <a:extLst>
              <a:ext uri="{FF2B5EF4-FFF2-40B4-BE49-F238E27FC236}">
                <a16:creationId xmlns:a16="http://schemas.microsoft.com/office/drawing/2014/main" id="{63FCD750-3CF1-5687-9E1A-51C2A0753925}"/>
              </a:ext>
            </a:extLst>
          </p:cNvPr>
          <p:cNvSpPr txBox="1"/>
          <p:nvPr userDrawn="1"/>
        </p:nvSpPr>
        <p:spPr>
          <a:xfrm>
            <a:off x="-1053665" y="-685618"/>
            <a:ext cx="1018632" cy="276999"/>
          </a:xfrm>
          <a:prstGeom prst="rect">
            <a:avLst/>
          </a:prstGeom>
          <a:noFill/>
        </p:spPr>
        <p:txBody>
          <a:bodyPr wrap="square" rtlCol="0">
            <a:spAutoFit/>
          </a:bodyPr>
          <a:lstStyle/>
          <a:p>
            <a:pPr algn="r"/>
            <a:r>
              <a:rPr lang="zh-CN" altLang="en-US" sz="1200" dirty="0"/>
              <a:t>绿色系</a:t>
            </a:r>
          </a:p>
        </p:txBody>
      </p:sp>
      <p:sp>
        <p:nvSpPr>
          <p:cNvPr id="35" name="文本框 34">
            <a:extLst>
              <a:ext uri="{FF2B5EF4-FFF2-40B4-BE49-F238E27FC236}">
                <a16:creationId xmlns:a16="http://schemas.microsoft.com/office/drawing/2014/main" id="{7BF8BE97-BFC5-40FF-3E96-A0E8358B0A11}"/>
              </a:ext>
            </a:extLst>
          </p:cNvPr>
          <p:cNvSpPr txBox="1"/>
          <p:nvPr userDrawn="1"/>
        </p:nvSpPr>
        <p:spPr>
          <a:xfrm>
            <a:off x="-1053665" y="-303607"/>
            <a:ext cx="1018632" cy="276999"/>
          </a:xfrm>
          <a:prstGeom prst="rect">
            <a:avLst/>
          </a:prstGeom>
          <a:noFill/>
        </p:spPr>
        <p:txBody>
          <a:bodyPr wrap="square" rtlCol="0">
            <a:spAutoFit/>
          </a:bodyPr>
          <a:lstStyle/>
          <a:p>
            <a:pPr algn="r"/>
            <a:r>
              <a:rPr lang="zh-CN" altLang="en-US" sz="1200" dirty="0"/>
              <a:t>蓝色系</a:t>
            </a:r>
          </a:p>
        </p:txBody>
      </p:sp>
      <p:sp>
        <p:nvSpPr>
          <p:cNvPr id="36" name="文本框 35">
            <a:extLst>
              <a:ext uri="{FF2B5EF4-FFF2-40B4-BE49-F238E27FC236}">
                <a16:creationId xmlns:a16="http://schemas.microsoft.com/office/drawing/2014/main" id="{4266D5B2-F764-D370-1B6A-1C642A4597B0}"/>
              </a:ext>
            </a:extLst>
          </p:cNvPr>
          <p:cNvSpPr txBox="1"/>
          <p:nvPr userDrawn="1"/>
        </p:nvSpPr>
        <p:spPr>
          <a:xfrm>
            <a:off x="-1053665" y="-998858"/>
            <a:ext cx="1018632" cy="276999"/>
          </a:xfrm>
          <a:prstGeom prst="rect">
            <a:avLst/>
          </a:prstGeom>
          <a:noFill/>
        </p:spPr>
        <p:txBody>
          <a:bodyPr wrap="square" rtlCol="0">
            <a:spAutoFit/>
          </a:bodyPr>
          <a:lstStyle/>
          <a:p>
            <a:pPr algn="r"/>
            <a:r>
              <a:rPr lang="zh-CN" altLang="en-US" sz="1200" dirty="0"/>
              <a:t>紫色系</a:t>
            </a:r>
          </a:p>
        </p:txBody>
      </p:sp>
      <p:sp>
        <p:nvSpPr>
          <p:cNvPr id="37" name="文本框 36">
            <a:extLst>
              <a:ext uri="{FF2B5EF4-FFF2-40B4-BE49-F238E27FC236}">
                <a16:creationId xmlns:a16="http://schemas.microsoft.com/office/drawing/2014/main" id="{841E226D-3DB3-73E9-F119-6851A67AC043}"/>
              </a:ext>
            </a:extLst>
          </p:cNvPr>
          <p:cNvSpPr txBox="1"/>
          <p:nvPr userDrawn="1"/>
        </p:nvSpPr>
        <p:spPr>
          <a:xfrm>
            <a:off x="-1047985" y="-1357444"/>
            <a:ext cx="1018632" cy="276999"/>
          </a:xfrm>
          <a:prstGeom prst="rect">
            <a:avLst/>
          </a:prstGeom>
          <a:noFill/>
        </p:spPr>
        <p:txBody>
          <a:bodyPr wrap="square" rtlCol="0">
            <a:spAutoFit/>
          </a:bodyPr>
          <a:lstStyle/>
          <a:p>
            <a:pPr algn="r"/>
            <a:r>
              <a:rPr lang="zh-CN" altLang="en-US" sz="1200" dirty="0"/>
              <a:t>点缀色</a:t>
            </a:r>
          </a:p>
        </p:txBody>
      </p:sp>
      <p:sp>
        <p:nvSpPr>
          <p:cNvPr id="39" name="文本框 38">
            <a:extLst>
              <a:ext uri="{FF2B5EF4-FFF2-40B4-BE49-F238E27FC236}">
                <a16:creationId xmlns:a16="http://schemas.microsoft.com/office/drawing/2014/main" id="{F709A96A-A16E-6898-0D5A-6AF2C723865D}"/>
              </a:ext>
            </a:extLst>
          </p:cNvPr>
          <p:cNvSpPr txBox="1"/>
          <p:nvPr userDrawn="1"/>
        </p:nvSpPr>
        <p:spPr>
          <a:xfrm>
            <a:off x="1848243" y="-1035094"/>
            <a:ext cx="1864800" cy="316800"/>
          </a:xfrm>
          <a:prstGeom prst="rect">
            <a:avLst/>
          </a:prstGeom>
          <a:solidFill>
            <a:srgbClr val="C1B9DB"/>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40" name="文本框 39">
            <a:extLst>
              <a:ext uri="{FF2B5EF4-FFF2-40B4-BE49-F238E27FC236}">
                <a16:creationId xmlns:a16="http://schemas.microsoft.com/office/drawing/2014/main" id="{4FBEB22E-04E3-7308-8A79-490322DECF60}"/>
              </a:ext>
            </a:extLst>
          </p:cNvPr>
          <p:cNvSpPr txBox="1"/>
          <p:nvPr userDrawn="1"/>
        </p:nvSpPr>
        <p:spPr>
          <a:xfrm>
            <a:off x="3711324" y="-1035095"/>
            <a:ext cx="1864800" cy="316800"/>
          </a:xfrm>
          <a:prstGeom prst="rect">
            <a:avLst/>
          </a:prstGeom>
          <a:solidFill>
            <a:srgbClr val="B199B9"/>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43" name="文本框 42">
            <a:extLst>
              <a:ext uri="{FF2B5EF4-FFF2-40B4-BE49-F238E27FC236}">
                <a16:creationId xmlns:a16="http://schemas.microsoft.com/office/drawing/2014/main" id="{17E2CCD5-E65B-DA9F-3691-7D50915EC931}"/>
              </a:ext>
            </a:extLst>
          </p:cNvPr>
          <p:cNvSpPr txBox="1"/>
          <p:nvPr userDrawn="1"/>
        </p:nvSpPr>
        <p:spPr>
          <a:xfrm>
            <a:off x="5553329" y="-1387886"/>
            <a:ext cx="1878287" cy="316799"/>
          </a:xfrm>
          <a:prstGeom prst="rect">
            <a:avLst/>
          </a:prstGeom>
          <a:solidFill>
            <a:srgbClr val="A9494A"/>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
        <p:nvSpPr>
          <p:cNvPr id="44" name="文本框 43">
            <a:extLst>
              <a:ext uri="{FF2B5EF4-FFF2-40B4-BE49-F238E27FC236}">
                <a16:creationId xmlns:a16="http://schemas.microsoft.com/office/drawing/2014/main" id="{338C7E3B-8950-7A0A-1E94-3F60EBE44DD8}"/>
              </a:ext>
            </a:extLst>
          </p:cNvPr>
          <p:cNvSpPr txBox="1"/>
          <p:nvPr userDrawn="1"/>
        </p:nvSpPr>
        <p:spPr>
          <a:xfrm>
            <a:off x="1853591" y="-1387887"/>
            <a:ext cx="1820423" cy="316800"/>
          </a:xfrm>
          <a:prstGeom prst="rect">
            <a:avLst/>
          </a:prstGeom>
          <a:solidFill>
            <a:srgbClr val="F0DED0"/>
          </a:solidFill>
        </p:spPr>
        <p:txBody>
          <a:bodyPr wrap="square" rtlCol="0">
            <a:spAutoFit/>
          </a:bodyPr>
          <a:lstStyle/>
          <a:p>
            <a:endParaRPr kumimoji="1" lang="zh-CN" altLang="en-US" sz="1400" dirty="0">
              <a:solidFill>
                <a:schemeClr val="bg1"/>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244932758"/>
      </p:ext>
    </p:extLst>
  </p:cSld>
  <p:clrMap bg1="lt1" tx1="dk1" bg2="lt2" tx2="dk2" accent1="accent1" accent2="accent2" accent3="accent3" accent4="accent4" accent5="accent5" accent6="accent6" hlink="hlink" folHlink="folHlink"/>
  <p:sldLayoutIdLst>
    <p:sldLayoutId id="2147483649" r:id="rId1"/>
    <p:sldLayoutId id="2147483654" r:id="rId2"/>
    <p:sldLayoutId id="2147483662" r:id="rId3"/>
    <p:sldLayoutId id="2147483650" r:id="rId4"/>
    <p:sldLayoutId id="2147483660" r:id="rId5"/>
    <p:sldLayoutId id="2147483661"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2DE39AEB-DEF4-5A18-6801-887997CCDD38}"/>
              </a:ext>
            </a:extLst>
          </p:cNvPr>
          <p:cNvSpPr>
            <a:spLocks noGrp="1"/>
          </p:cNvSpPr>
          <p:nvPr>
            <p:ph type="ctrTitle"/>
          </p:nvPr>
        </p:nvSpPr>
        <p:spPr>
          <a:xfrm>
            <a:off x="210403" y="2144168"/>
            <a:ext cx="7800833" cy="2038725"/>
          </a:xfrm>
        </p:spPr>
        <p:txBody>
          <a:bodyPr>
            <a:normAutofit fontScale="90000"/>
          </a:bodyPr>
          <a:lstStyle/>
          <a:p>
            <a:pPr algn="ctr">
              <a:lnSpc>
                <a:spcPct val="150000"/>
              </a:lnSpc>
            </a:pPr>
            <a:r>
              <a:rPr lang="zh-CN" altLang="en-US" dirty="0">
                <a:latin typeface="微软雅黑" panose="020B0503020204020204" charset="-122"/>
                <a:ea typeface="微软雅黑" panose="020B0503020204020204" charset="-122"/>
              </a:rPr>
              <a:t>来瑞特韦片治疗器官移植后轻、中、重型新型冠状病毒感染患者的探索性研究</a:t>
            </a:r>
            <a:br>
              <a:rPr lang="en-US" altLang="zh-CN" dirty="0">
                <a:latin typeface="微软雅黑" panose="020B0503020204020204" charset="-122"/>
                <a:ea typeface="微软雅黑" panose="020B0503020204020204" charset="-122"/>
              </a:rPr>
            </a:br>
            <a:r>
              <a:rPr lang="zh-CN" altLang="en-US" dirty="0">
                <a:latin typeface="微软雅黑" panose="020B0503020204020204" charset="-122"/>
                <a:ea typeface="微软雅黑" panose="020B0503020204020204" charset="-122"/>
                <a:sym typeface="+mn-ea"/>
              </a:rPr>
              <a:t>统计分析初版结果</a:t>
            </a:r>
            <a:endParaRPr lang="zh-CN" altLang="en-US" dirty="0"/>
          </a:p>
        </p:txBody>
      </p:sp>
      <p:sp>
        <p:nvSpPr>
          <p:cNvPr id="7" name="副标题 6">
            <a:extLst>
              <a:ext uri="{FF2B5EF4-FFF2-40B4-BE49-F238E27FC236}">
                <a16:creationId xmlns:a16="http://schemas.microsoft.com/office/drawing/2014/main" id="{E6BC165B-A096-8A1C-5488-938A62010490}"/>
              </a:ext>
            </a:extLst>
          </p:cNvPr>
          <p:cNvSpPr>
            <a:spLocks noGrp="1"/>
          </p:cNvSpPr>
          <p:nvPr>
            <p:ph type="subTitle" idx="1"/>
          </p:nvPr>
        </p:nvSpPr>
        <p:spPr>
          <a:xfrm>
            <a:off x="2899011" y="5055980"/>
            <a:ext cx="2246194" cy="671870"/>
          </a:xfrm>
        </p:spPr>
        <p:txBody>
          <a:bodyPr>
            <a:normAutofit fontScale="92500" lnSpcReduction="20000"/>
          </a:bodyPr>
          <a:lstStyle/>
          <a:p>
            <a:pPr algn="ctr"/>
            <a:r>
              <a:rPr lang="zh-CN" altLang="en-US" sz="2000" dirty="0"/>
              <a:t>艾莎医学</a:t>
            </a:r>
            <a:endParaRPr lang="en-US" altLang="zh-CN" sz="2000" dirty="0"/>
          </a:p>
          <a:p>
            <a:pPr algn="ctr"/>
            <a:r>
              <a:rPr lang="en-US" altLang="zh-CN" sz="2000" dirty="0"/>
              <a:t>2023.12</a:t>
            </a:r>
          </a:p>
        </p:txBody>
      </p:sp>
    </p:spTree>
    <p:extLst>
      <p:ext uri="{BB962C8B-B14F-4D97-AF65-F5344CB8AC3E}">
        <p14:creationId xmlns:p14="http://schemas.microsoft.com/office/powerpoint/2010/main" val="39527055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主要终点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治疗安全性</a:t>
            </a:r>
          </a:p>
        </p:txBody>
      </p:sp>
      <p:graphicFrame>
        <p:nvGraphicFramePr>
          <p:cNvPr id="4" name="表格 3">
            <a:extLst>
              <a:ext uri="{FF2B5EF4-FFF2-40B4-BE49-F238E27FC236}">
                <a16:creationId xmlns:a16="http://schemas.microsoft.com/office/drawing/2014/main" id="{3F8EB5CF-CC6B-D354-24A0-0D44B229ED79}"/>
              </a:ext>
            </a:extLst>
          </p:cNvPr>
          <p:cNvGraphicFramePr>
            <a:graphicFrameLocks noGrp="1"/>
          </p:cNvGraphicFramePr>
          <p:nvPr>
            <p:extLst>
              <p:ext uri="{D42A27DB-BD31-4B8C-83A1-F6EECF244321}">
                <p14:modId xmlns:p14="http://schemas.microsoft.com/office/powerpoint/2010/main" val="3823294482"/>
              </p:ext>
            </p:extLst>
          </p:nvPr>
        </p:nvGraphicFramePr>
        <p:xfrm>
          <a:off x="951060" y="1781433"/>
          <a:ext cx="4534109" cy="3769208"/>
        </p:xfrm>
        <a:graphic>
          <a:graphicData uri="http://schemas.openxmlformats.org/drawingml/2006/table">
            <a:tbl>
              <a:tblPr firstRow="1" bandRow="1">
                <a:tableStyleId>{EB344D84-9AFB-497E-A393-DC336BA19D2E}</a:tableStyleId>
              </a:tblPr>
              <a:tblGrid>
                <a:gridCol w="1486109">
                  <a:extLst>
                    <a:ext uri="{9D8B030D-6E8A-4147-A177-3AD203B41FA5}">
                      <a16:colId xmlns:a16="http://schemas.microsoft.com/office/drawing/2014/main" val="3589822178"/>
                    </a:ext>
                  </a:extLst>
                </a:gridCol>
                <a:gridCol w="775855">
                  <a:extLst>
                    <a:ext uri="{9D8B030D-6E8A-4147-A177-3AD203B41FA5}">
                      <a16:colId xmlns:a16="http://schemas.microsoft.com/office/drawing/2014/main" val="3167734846"/>
                    </a:ext>
                  </a:extLst>
                </a:gridCol>
                <a:gridCol w="1173018">
                  <a:extLst>
                    <a:ext uri="{9D8B030D-6E8A-4147-A177-3AD203B41FA5}">
                      <a16:colId xmlns:a16="http://schemas.microsoft.com/office/drawing/2014/main" val="289669283"/>
                    </a:ext>
                  </a:extLst>
                </a:gridCol>
                <a:gridCol w="1099127">
                  <a:extLst>
                    <a:ext uri="{9D8B030D-6E8A-4147-A177-3AD203B41FA5}">
                      <a16:colId xmlns:a16="http://schemas.microsoft.com/office/drawing/2014/main" val="1104941549"/>
                    </a:ext>
                  </a:extLst>
                </a:gridCol>
              </a:tblGrid>
              <a:tr h="471151">
                <a:tc>
                  <a:txBody>
                    <a:bodyPr/>
                    <a:lstStyle/>
                    <a:p>
                      <a:endParaRPr lang="zh-CN" altLang="en-US" sz="1600" dirty="0"/>
                    </a:p>
                  </a:txBody>
                  <a:tcPr marL="116174" marR="116174" marT="58087" marB="58087"/>
                </a:tc>
                <a:tc>
                  <a:txBody>
                    <a:bodyPr/>
                    <a:lstStyle/>
                    <a:p>
                      <a:pPr algn="ctr" fontAlgn="b"/>
                      <a:r>
                        <a:rPr lang="en-US" sz="1600" b="1" kern="1200" dirty="0">
                          <a:solidFill>
                            <a:schemeClr val="lt1"/>
                          </a:solidFill>
                          <a:latin typeface="+mn-lt"/>
                          <a:ea typeface="+mn-ea"/>
                          <a:cs typeface="+mn-cs"/>
                        </a:rPr>
                        <a:t>HR</a:t>
                      </a:r>
                    </a:p>
                  </a:txBody>
                  <a:tcPr marL="5443" marR="5443" marT="5443" marB="0" anchor="ctr"/>
                </a:tc>
                <a:tc>
                  <a:txBody>
                    <a:bodyPr/>
                    <a:lstStyle/>
                    <a:p>
                      <a:pPr algn="ctr" fontAlgn="b"/>
                      <a:r>
                        <a:rPr lang="en-US" sz="1600" b="1" kern="1200" dirty="0">
                          <a:solidFill>
                            <a:schemeClr val="lt1"/>
                          </a:solidFill>
                          <a:latin typeface="+mn-lt"/>
                          <a:ea typeface="+mn-ea"/>
                          <a:cs typeface="+mn-cs"/>
                        </a:rPr>
                        <a:t>95% CI</a:t>
                      </a:r>
                    </a:p>
                  </a:txBody>
                  <a:tcPr marL="5443" marR="5443" marT="5443" marB="0" anchor="ctr"/>
                </a:tc>
                <a:tc>
                  <a:txBody>
                    <a:bodyPr/>
                    <a:lstStyle/>
                    <a:p>
                      <a:pPr algn="ctr" fontAlgn="b"/>
                      <a:r>
                        <a:rPr lang="en-US" sz="1600" b="1" kern="1200" dirty="0" err="1">
                          <a:solidFill>
                            <a:schemeClr val="lt1"/>
                          </a:solidFill>
                          <a:latin typeface="+mn-lt"/>
                          <a:ea typeface="+mn-ea"/>
                          <a:cs typeface="+mn-cs"/>
                        </a:rPr>
                        <a:t>Pr</a:t>
                      </a:r>
                      <a:r>
                        <a:rPr lang="en-US" sz="1600" b="1" kern="1200" dirty="0">
                          <a:solidFill>
                            <a:schemeClr val="lt1"/>
                          </a:solidFill>
                          <a:latin typeface="+mn-lt"/>
                          <a:ea typeface="+mn-ea"/>
                          <a:cs typeface="+mn-cs"/>
                        </a:rPr>
                        <a:t>(&gt;|Z|)</a:t>
                      </a:r>
                    </a:p>
                  </a:txBody>
                  <a:tcPr marL="5443" marR="5443" marT="5443" marB="0" anchor="ctr"/>
                </a:tc>
                <a:extLst>
                  <a:ext uri="{0D108BD9-81ED-4DB2-BD59-A6C34878D82A}">
                    <a16:rowId xmlns:a16="http://schemas.microsoft.com/office/drawing/2014/main" val="2511869162"/>
                  </a:ext>
                </a:extLst>
              </a:tr>
              <a:tr h="471151">
                <a:tc>
                  <a:txBody>
                    <a:bodyPr/>
                    <a:lstStyle/>
                    <a:p>
                      <a:r>
                        <a:rPr lang="en-US" altLang="zh-CN" sz="1600" b="1" dirty="0"/>
                        <a:t>D8-</a:t>
                      </a:r>
                      <a:r>
                        <a:rPr lang="zh-CN" altLang="en-US" sz="1600" b="1" dirty="0"/>
                        <a:t>不良反应</a:t>
                      </a:r>
                    </a:p>
                  </a:txBody>
                  <a:tcPr marL="116174" marR="116174" marT="58087" marB="58087" anchor="ctr"/>
                </a:tc>
                <a:tc>
                  <a:txBody>
                    <a:bodyPr/>
                    <a:lstStyle/>
                    <a:p>
                      <a:endParaRPr lang="zh-CN" altLang="en-US" sz="1600" dirty="0"/>
                    </a:p>
                  </a:txBody>
                  <a:tcPr marL="116174" marR="116174" marT="58087" marB="58087" anchor="ctr"/>
                </a:tc>
                <a:tc>
                  <a:txBody>
                    <a:bodyPr/>
                    <a:lstStyle/>
                    <a:p>
                      <a:endParaRPr lang="zh-CN" altLang="en-US" sz="1600" dirty="0"/>
                    </a:p>
                  </a:txBody>
                  <a:tcPr marL="116174" marR="116174" marT="58087" marB="58087" anchor="ctr"/>
                </a:tc>
                <a:tc>
                  <a:txBody>
                    <a:bodyPr/>
                    <a:lstStyle/>
                    <a:p>
                      <a:endParaRPr lang="zh-CN" altLang="en-US" sz="1600"/>
                    </a:p>
                  </a:txBody>
                  <a:tcPr marL="116174" marR="116174" marT="58087" marB="58087" anchor="ctr"/>
                </a:tc>
                <a:extLst>
                  <a:ext uri="{0D108BD9-81ED-4DB2-BD59-A6C34878D82A}">
                    <a16:rowId xmlns:a16="http://schemas.microsoft.com/office/drawing/2014/main" val="54822858"/>
                  </a:ext>
                </a:extLst>
              </a:tr>
              <a:tr h="471151">
                <a:tc>
                  <a:txBody>
                    <a:bodyPr/>
                    <a:lstStyle/>
                    <a:p>
                      <a:r>
                        <a:rPr lang="zh-CN" altLang="en-US" sz="1600" dirty="0"/>
                        <a:t>来瑞特韦</a:t>
                      </a:r>
                    </a:p>
                  </a:txBody>
                  <a:tcPr marL="116174" marR="116174" marT="58087" marB="58087"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0.00</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0.00, Inf</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&gt;0.9</a:t>
                      </a:r>
                      <a:endParaRPr lang="zh-CN" altLang="en-US" sz="1600" kern="1200">
                        <a:solidFill>
                          <a:schemeClr val="dk1"/>
                        </a:solidFill>
                        <a:latin typeface="+mn-lt"/>
                        <a:ea typeface="+mn-ea"/>
                        <a:cs typeface="+mn-cs"/>
                      </a:endParaRPr>
                    </a:p>
                  </a:txBody>
                  <a:tcPr marL="0" marR="0" marT="0" marB="0" anchor="ctr"/>
                </a:tc>
                <a:extLst>
                  <a:ext uri="{0D108BD9-81ED-4DB2-BD59-A6C34878D82A}">
                    <a16:rowId xmlns:a16="http://schemas.microsoft.com/office/drawing/2014/main" val="3066250989"/>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t>莫诺拉韦</a:t>
                      </a:r>
                    </a:p>
                  </a:txBody>
                  <a:tcPr marL="116174" marR="116174" marT="58087" marB="58087"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2.84</a:t>
                      </a:r>
                      <a:endParaRPr lang="zh-CN" altLang="en-US" sz="1600" kern="120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0.82, 9.87</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0.10</a:t>
                      </a:r>
                      <a:endParaRPr lang="zh-CN" altLang="en-US" sz="1600" kern="1200" dirty="0">
                        <a:solidFill>
                          <a:schemeClr val="dk1"/>
                        </a:solidFill>
                        <a:latin typeface="+mn-lt"/>
                        <a:ea typeface="+mn-ea"/>
                        <a:cs typeface="+mn-cs"/>
                      </a:endParaRPr>
                    </a:p>
                  </a:txBody>
                  <a:tcPr marL="0" marR="0" marT="0" marB="0" anchor="ctr"/>
                </a:tc>
                <a:extLst>
                  <a:ext uri="{0D108BD9-81ED-4DB2-BD59-A6C34878D82A}">
                    <a16:rowId xmlns:a16="http://schemas.microsoft.com/office/drawing/2014/main" val="1428290270"/>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t>D8-</a:t>
                      </a:r>
                      <a:r>
                        <a:rPr lang="zh-CN" altLang="en-US" sz="1600" b="1" dirty="0"/>
                        <a:t>排斥反应</a:t>
                      </a:r>
                    </a:p>
                  </a:txBody>
                  <a:tcPr marL="116174" marR="116174" marT="58087" marB="58087" anchor="ctr"/>
                </a:tc>
                <a:tc>
                  <a:txBody>
                    <a:bodyPr/>
                    <a:lstStyle/>
                    <a:p>
                      <a:pPr algn="ct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600" dirty="0"/>
                    </a:p>
                  </a:txBody>
                  <a:tcPr marL="116174" marR="116174" marT="58087" marB="58087" anchor="ctr"/>
                </a:tc>
                <a:extLst>
                  <a:ext uri="{0D108BD9-81ED-4DB2-BD59-A6C34878D82A}">
                    <a16:rowId xmlns:a16="http://schemas.microsoft.com/office/drawing/2014/main" val="1378246643"/>
                  </a:ext>
                </a:extLst>
              </a:tr>
              <a:tr h="471151">
                <a:tc>
                  <a:txBody>
                    <a:bodyPr/>
                    <a:lstStyle/>
                    <a:p>
                      <a:r>
                        <a:rPr lang="zh-CN" altLang="en-US" sz="1600" dirty="0"/>
                        <a:t>来瑞特韦</a:t>
                      </a:r>
                    </a:p>
                  </a:txBody>
                  <a:tcPr marL="116174" marR="116174" marT="58087" marB="58087"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0.00</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0.00, Inf</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&gt;0.9</a:t>
                      </a:r>
                      <a:endParaRPr lang="zh-CN" altLang="en-US" sz="1600" kern="1200" dirty="0">
                        <a:solidFill>
                          <a:schemeClr val="dk1"/>
                        </a:solidFill>
                        <a:latin typeface="+mn-lt"/>
                        <a:ea typeface="+mn-ea"/>
                        <a:cs typeface="+mn-cs"/>
                      </a:endParaRPr>
                    </a:p>
                  </a:txBody>
                  <a:tcPr marL="0" marR="0" marT="0" marB="0" anchor="ctr"/>
                </a:tc>
                <a:extLst>
                  <a:ext uri="{0D108BD9-81ED-4DB2-BD59-A6C34878D82A}">
                    <a16:rowId xmlns:a16="http://schemas.microsoft.com/office/drawing/2014/main" val="1969930560"/>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t>莫诺拉韦</a:t>
                      </a:r>
                    </a:p>
                  </a:txBody>
                  <a:tcPr marL="116174" marR="116174" marT="58087" marB="58087"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0.00</a:t>
                      </a:r>
                      <a:endParaRPr lang="zh-CN" altLang="en-US" sz="1600" kern="120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0.00, Inf</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&gt;0.9</a:t>
                      </a:r>
                      <a:endParaRPr lang="zh-CN" altLang="en-US" sz="1600" kern="1200" dirty="0">
                        <a:solidFill>
                          <a:schemeClr val="dk1"/>
                        </a:solidFill>
                        <a:latin typeface="+mn-lt"/>
                        <a:ea typeface="+mn-ea"/>
                        <a:cs typeface="+mn-cs"/>
                      </a:endParaRPr>
                    </a:p>
                  </a:txBody>
                  <a:tcPr marL="0" marR="0" marT="0" marB="0" anchor="ctr"/>
                </a:tc>
                <a:extLst>
                  <a:ext uri="{0D108BD9-81ED-4DB2-BD59-A6C34878D82A}">
                    <a16:rowId xmlns:a16="http://schemas.microsoft.com/office/drawing/2014/main" val="3455985979"/>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t>D8-</a:t>
                      </a:r>
                      <a:r>
                        <a:rPr lang="zh-CN" altLang="en-US" sz="1600" b="1" dirty="0"/>
                        <a:t>死亡</a:t>
                      </a:r>
                    </a:p>
                  </a:txBody>
                  <a:tcPr marL="116174" marR="116174" marT="58087" marB="58087" anchor="ctr"/>
                </a:tc>
                <a:tc gridSpan="3">
                  <a:txBody>
                    <a:bodyPr/>
                    <a:lstStyle/>
                    <a:p>
                      <a:pPr algn="ctr" fontAlgn="ctr"/>
                      <a:r>
                        <a:rPr lang="en-US" altLang="zh-CN" sz="1600" kern="1200" dirty="0">
                          <a:solidFill>
                            <a:schemeClr val="dk1"/>
                          </a:solidFill>
                          <a:latin typeface="+mn-lt"/>
                          <a:ea typeface="+mn-ea"/>
                          <a:cs typeface="+mn-cs"/>
                        </a:rPr>
                        <a:t>0</a:t>
                      </a:r>
                      <a:r>
                        <a:rPr lang="zh-CN" altLang="en-US" sz="1600" kern="1200" dirty="0">
                          <a:solidFill>
                            <a:schemeClr val="dk1"/>
                          </a:solidFill>
                          <a:latin typeface="+mn-lt"/>
                          <a:ea typeface="+mn-ea"/>
                          <a:cs typeface="+mn-cs"/>
                        </a:rPr>
                        <a:t>例，无法计算</a:t>
                      </a:r>
                      <a:endParaRPr lang="en-US" altLang="zh-CN" sz="1600" kern="1200" dirty="0">
                        <a:solidFill>
                          <a:schemeClr val="dk1"/>
                        </a:solidFill>
                        <a:latin typeface="+mn-lt"/>
                        <a:ea typeface="+mn-ea"/>
                        <a:cs typeface="+mn-cs"/>
                      </a:endParaRPr>
                    </a:p>
                  </a:txBody>
                  <a:tcPr marL="5443" marR="5443" marT="5443" marB="0" anchor="ctr"/>
                </a:tc>
                <a:tc hMerge="1">
                  <a:txBody>
                    <a:bodyPr/>
                    <a:lstStyle/>
                    <a:p>
                      <a:pPr algn="ctr" fontAlgn="ctr"/>
                      <a:endParaRPr lang="en-US" altLang="zh-CN" sz="1600" kern="1200" dirty="0">
                        <a:solidFill>
                          <a:schemeClr val="dk1"/>
                        </a:solidFill>
                        <a:latin typeface="+mn-lt"/>
                        <a:ea typeface="+mn-ea"/>
                        <a:cs typeface="+mn-cs"/>
                      </a:endParaRPr>
                    </a:p>
                  </a:txBody>
                  <a:tcPr marL="5443" marR="5443" marT="5443" marB="0" anchor="ctr"/>
                </a:tc>
                <a:tc hMerge="1">
                  <a:txBody>
                    <a:bodyPr/>
                    <a:lstStyle/>
                    <a:p>
                      <a:pPr algn="ctr" fontAlgn="ctr"/>
                      <a:endParaRPr lang="en-US" altLang="zh-CN" sz="1600" kern="1200" dirty="0">
                        <a:solidFill>
                          <a:schemeClr val="dk1"/>
                        </a:solidFill>
                        <a:latin typeface="+mn-lt"/>
                        <a:ea typeface="+mn-ea"/>
                        <a:cs typeface="+mn-cs"/>
                      </a:endParaRPr>
                    </a:p>
                  </a:txBody>
                  <a:tcPr marL="5443" marR="5443" marT="5443" marB="0" anchor="ctr"/>
                </a:tc>
                <a:extLst>
                  <a:ext uri="{0D108BD9-81ED-4DB2-BD59-A6C34878D82A}">
                    <a16:rowId xmlns:a16="http://schemas.microsoft.com/office/drawing/2014/main" val="1448210135"/>
                  </a:ext>
                </a:extLst>
              </a:tr>
            </a:tbl>
          </a:graphicData>
        </a:graphic>
      </p:graphicFrame>
      <p:sp>
        <p:nvSpPr>
          <p:cNvPr id="5" name="文本框 4">
            <a:extLst>
              <a:ext uri="{FF2B5EF4-FFF2-40B4-BE49-F238E27FC236}">
                <a16:creationId xmlns:a16="http://schemas.microsoft.com/office/drawing/2014/main" id="{C2874B12-1CDB-E580-C655-2207FD07B86F}"/>
              </a:ext>
            </a:extLst>
          </p:cNvPr>
          <p:cNvSpPr txBox="1"/>
          <p:nvPr/>
        </p:nvSpPr>
        <p:spPr>
          <a:xfrm>
            <a:off x="515938" y="1036634"/>
            <a:ext cx="9938462" cy="458908"/>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sz="1800" u="none" kern="1200" dirty="0">
                <a:solidFill>
                  <a:schemeClr val="dk1"/>
                </a:solidFill>
                <a:effectLst/>
                <a:latin typeface="+mn-lt"/>
                <a:ea typeface="+mn-ea"/>
                <a:cs typeface="+mn-cs"/>
              </a:rPr>
              <a:t>Cox</a:t>
            </a:r>
            <a:r>
              <a:rPr lang="zh-CN" altLang="en-US" sz="1800" u="none" kern="1200" dirty="0">
                <a:solidFill>
                  <a:schemeClr val="dk1"/>
                </a:solidFill>
                <a:effectLst/>
                <a:latin typeface="+mn-lt"/>
                <a:ea typeface="+mn-ea"/>
                <a:cs typeface="+mn-cs"/>
              </a:rPr>
              <a:t>比例风险模型，将</a:t>
            </a:r>
            <a:r>
              <a:rPr lang="en-US" altLang="zh-CN" sz="1800" dirty="0"/>
              <a:t>Paxlovid</a:t>
            </a:r>
            <a:r>
              <a:rPr lang="zh-CN" altLang="en-US" sz="1800" dirty="0"/>
              <a:t>组设定为对照组</a:t>
            </a:r>
            <a:endParaRPr lang="zh-CN" altLang="zh-CN" sz="1800" kern="1200" dirty="0">
              <a:solidFill>
                <a:schemeClr val="dk1"/>
              </a:solidFill>
              <a:effectLst/>
              <a:highlight>
                <a:srgbClr val="FFFF00"/>
              </a:highlight>
              <a:latin typeface="+mn-lt"/>
              <a:ea typeface="+mn-ea"/>
              <a:cs typeface="+mn-cs"/>
            </a:endParaRPr>
          </a:p>
        </p:txBody>
      </p:sp>
      <p:graphicFrame>
        <p:nvGraphicFramePr>
          <p:cNvPr id="3" name="表格 2">
            <a:extLst>
              <a:ext uri="{FF2B5EF4-FFF2-40B4-BE49-F238E27FC236}">
                <a16:creationId xmlns:a16="http://schemas.microsoft.com/office/drawing/2014/main" id="{D7531C66-22DA-75D2-57AF-1B445A779AF5}"/>
              </a:ext>
            </a:extLst>
          </p:cNvPr>
          <p:cNvGraphicFramePr>
            <a:graphicFrameLocks noGrp="1"/>
          </p:cNvGraphicFramePr>
          <p:nvPr>
            <p:extLst>
              <p:ext uri="{D42A27DB-BD31-4B8C-83A1-F6EECF244321}">
                <p14:modId xmlns:p14="http://schemas.microsoft.com/office/powerpoint/2010/main" val="3374892425"/>
              </p:ext>
            </p:extLst>
          </p:nvPr>
        </p:nvGraphicFramePr>
        <p:xfrm>
          <a:off x="5683213" y="1781433"/>
          <a:ext cx="4622800" cy="3769208"/>
        </p:xfrm>
        <a:graphic>
          <a:graphicData uri="http://schemas.openxmlformats.org/drawingml/2006/table">
            <a:tbl>
              <a:tblPr firstRow="1" bandRow="1">
                <a:tableStyleId>{EB344D84-9AFB-497E-A393-DC336BA19D2E}</a:tableStyleId>
              </a:tblPr>
              <a:tblGrid>
                <a:gridCol w="1574800">
                  <a:extLst>
                    <a:ext uri="{9D8B030D-6E8A-4147-A177-3AD203B41FA5}">
                      <a16:colId xmlns:a16="http://schemas.microsoft.com/office/drawing/2014/main" val="3589822178"/>
                    </a:ext>
                  </a:extLst>
                </a:gridCol>
                <a:gridCol w="775855">
                  <a:extLst>
                    <a:ext uri="{9D8B030D-6E8A-4147-A177-3AD203B41FA5}">
                      <a16:colId xmlns:a16="http://schemas.microsoft.com/office/drawing/2014/main" val="3167734846"/>
                    </a:ext>
                  </a:extLst>
                </a:gridCol>
                <a:gridCol w="1173018">
                  <a:extLst>
                    <a:ext uri="{9D8B030D-6E8A-4147-A177-3AD203B41FA5}">
                      <a16:colId xmlns:a16="http://schemas.microsoft.com/office/drawing/2014/main" val="289669283"/>
                    </a:ext>
                  </a:extLst>
                </a:gridCol>
                <a:gridCol w="1099127">
                  <a:extLst>
                    <a:ext uri="{9D8B030D-6E8A-4147-A177-3AD203B41FA5}">
                      <a16:colId xmlns:a16="http://schemas.microsoft.com/office/drawing/2014/main" val="1104941549"/>
                    </a:ext>
                  </a:extLst>
                </a:gridCol>
              </a:tblGrid>
              <a:tr h="471151">
                <a:tc>
                  <a:txBody>
                    <a:bodyPr/>
                    <a:lstStyle/>
                    <a:p>
                      <a:endParaRPr lang="zh-CN" altLang="en-US" sz="1600" dirty="0"/>
                    </a:p>
                  </a:txBody>
                  <a:tcPr marL="116174" marR="116174" marT="58087" marB="58087"/>
                </a:tc>
                <a:tc>
                  <a:txBody>
                    <a:bodyPr/>
                    <a:lstStyle/>
                    <a:p>
                      <a:pPr algn="ctr" fontAlgn="b"/>
                      <a:r>
                        <a:rPr lang="en-US" sz="1600" b="1" kern="1200" dirty="0">
                          <a:solidFill>
                            <a:schemeClr val="lt1"/>
                          </a:solidFill>
                          <a:latin typeface="+mn-lt"/>
                          <a:ea typeface="+mn-ea"/>
                          <a:cs typeface="+mn-cs"/>
                        </a:rPr>
                        <a:t>HR</a:t>
                      </a:r>
                    </a:p>
                  </a:txBody>
                  <a:tcPr marL="5443" marR="5443" marT="5443" marB="0" anchor="ctr"/>
                </a:tc>
                <a:tc>
                  <a:txBody>
                    <a:bodyPr/>
                    <a:lstStyle/>
                    <a:p>
                      <a:pPr algn="ctr" fontAlgn="b"/>
                      <a:r>
                        <a:rPr lang="en-US" sz="1600" b="1" kern="1200" dirty="0">
                          <a:solidFill>
                            <a:schemeClr val="lt1"/>
                          </a:solidFill>
                          <a:latin typeface="+mn-lt"/>
                          <a:ea typeface="+mn-ea"/>
                          <a:cs typeface="+mn-cs"/>
                        </a:rPr>
                        <a:t>95% CI</a:t>
                      </a:r>
                    </a:p>
                  </a:txBody>
                  <a:tcPr marL="5443" marR="5443" marT="5443" marB="0" anchor="ctr"/>
                </a:tc>
                <a:tc>
                  <a:txBody>
                    <a:bodyPr/>
                    <a:lstStyle/>
                    <a:p>
                      <a:pPr algn="ctr" fontAlgn="b"/>
                      <a:r>
                        <a:rPr lang="en-US" sz="1600" b="1" kern="1200" dirty="0" err="1">
                          <a:solidFill>
                            <a:schemeClr val="lt1"/>
                          </a:solidFill>
                          <a:latin typeface="+mn-lt"/>
                          <a:ea typeface="+mn-ea"/>
                          <a:cs typeface="+mn-cs"/>
                        </a:rPr>
                        <a:t>Pr</a:t>
                      </a:r>
                      <a:r>
                        <a:rPr lang="en-US" sz="1600" b="1" kern="1200" dirty="0">
                          <a:solidFill>
                            <a:schemeClr val="lt1"/>
                          </a:solidFill>
                          <a:latin typeface="+mn-lt"/>
                          <a:ea typeface="+mn-ea"/>
                          <a:cs typeface="+mn-cs"/>
                        </a:rPr>
                        <a:t>(&gt;|Z|)</a:t>
                      </a:r>
                    </a:p>
                  </a:txBody>
                  <a:tcPr marL="5443" marR="5443" marT="5443" marB="0" anchor="ctr"/>
                </a:tc>
                <a:extLst>
                  <a:ext uri="{0D108BD9-81ED-4DB2-BD59-A6C34878D82A}">
                    <a16:rowId xmlns:a16="http://schemas.microsoft.com/office/drawing/2014/main" val="2511869162"/>
                  </a:ext>
                </a:extLst>
              </a:tr>
              <a:tr h="471151">
                <a:tc>
                  <a:txBody>
                    <a:bodyPr/>
                    <a:lstStyle/>
                    <a:p>
                      <a:r>
                        <a:rPr lang="en-US" altLang="zh-CN" sz="1600" b="1" dirty="0"/>
                        <a:t>D14-</a:t>
                      </a:r>
                      <a:r>
                        <a:rPr lang="zh-CN" altLang="en-US" sz="1600" b="1" dirty="0"/>
                        <a:t>不良反应</a:t>
                      </a:r>
                    </a:p>
                  </a:txBody>
                  <a:tcPr marL="116174" marR="116174" marT="58087" marB="58087" anchor="ctr"/>
                </a:tc>
                <a:tc>
                  <a:txBody>
                    <a:bodyPr/>
                    <a:lstStyle/>
                    <a:p>
                      <a:endParaRPr lang="zh-CN" altLang="en-US" sz="1600" dirty="0"/>
                    </a:p>
                  </a:txBody>
                  <a:tcPr marL="116174" marR="116174" marT="58087" marB="58087" anchor="ctr"/>
                </a:tc>
                <a:tc>
                  <a:txBody>
                    <a:bodyPr/>
                    <a:lstStyle/>
                    <a:p>
                      <a:endParaRPr lang="zh-CN" altLang="en-US" sz="1600" dirty="0"/>
                    </a:p>
                  </a:txBody>
                  <a:tcPr marL="116174" marR="116174" marT="58087" marB="58087" anchor="ctr"/>
                </a:tc>
                <a:tc>
                  <a:txBody>
                    <a:bodyPr/>
                    <a:lstStyle/>
                    <a:p>
                      <a:endParaRPr lang="zh-CN" altLang="en-US" sz="1600"/>
                    </a:p>
                  </a:txBody>
                  <a:tcPr marL="116174" marR="116174" marT="58087" marB="58087" anchor="ctr"/>
                </a:tc>
                <a:extLst>
                  <a:ext uri="{0D108BD9-81ED-4DB2-BD59-A6C34878D82A}">
                    <a16:rowId xmlns:a16="http://schemas.microsoft.com/office/drawing/2014/main" val="54822858"/>
                  </a:ext>
                </a:extLst>
              </a:tr>
              <a:tr h="471151">
                <a:tc>
                  <a:txBody>
                    <a:bodyPr/>
                    <a:lstStyle/>
                    <a:p>
                      <a:r>
                        <a:rPr lang="zh-CN" altLang="en-US" sz="1600" dirty="0"/>
                        <a:t>来瑞特韦</a:t>
                      </a:r>
                    </a:p>
                  </a:txBody>
                  <a:tcPr marL="116174" marR="116174" marT="58087" marB="58087"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0.70</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0.16, 3.04</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0.6</a:t>
                      </a:r>
                      <a:endParaRPr lang="zh-CN" altLang="en-US" sz="1600" kern="1200">
                        <a:solidFill>
                          <a:schemeClr val="dk1"/>
                        </a:solidFill>
                        <a:latin typeface="+mn-lt"/>
                        <a:ea typeface="+mn-ea"/>
                        <a:cs typeface="+mn-cs"/>
                      </a:endParaRPr>
                    </a:p>
                  </a:txBody>
                  <a:tcPr marL="0" marR="0" marT="0" marB="0" anchor="ctr"/>
                </a:tc>
                <a:extLst>
                  <a:ext uri="{0D108BD9-81ED-4DB2-BD59-A6C34878D82A}">
                    <a16:rowId xmlns:a16="http://schemas.microsoft.com/office/drawing/2014/main" val="3066250989"/>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t>莫诺拉韦</a:t>
                      </a:r>
                    </a:p>
                  </a:txBody>
                  <a:tcPr marL="116174" marR="116174" marT="58087" marB="58087"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2.87</a:t>
                      </a:r>
                      <a:endParaRPr lang="zh-CN" altLang="en-US" sz="1600" kern="120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0.83, 9.96</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0.10</a:t>
                      </a:r>
                      <a:endParaRPr lang="zh-CN" altLang="en-US" sz="1600" kern="1200" dirty="0">
                        <a:solidFill>
                          <a:schemeClr val="dk1"/>
                        </a:solidFill>
                        <a:latin typeface="+mn-lt"/>
                        <a:ea typeface="+mn-ea"/>
                        <a:cs typeface="+mn-cs"/>
                      </a:endParaRPr>
                    </a:p>
                  </a:txBody>
                  <a:tcPr marL="0" marR="0" marT="0" marB="0" anchor="ctr"/>
                </a:tc>
                <a:extLst>
                  <a:ext uri="{0D108BD9-81ED-4DB2-BD59-A6C34878D82A}">
                    <a16:rowId xmlns:a16="http://schemas.microsoft.com/office/drawing/2014/main" val="1428290270"/>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t>D14-</a:t>
                      </a:r>
                      <a:r>
                        <a:rPr lang="zh-CN" altLang="en-US" sz="1600" b="1" dirty="0"/>
                        <a:t>排斥反应</a:t>
                      </a:r>
                    </a:p>
                  </a:txBody>
                  <a:tcPr marL="116174" marR="116174" marT="58087" marB="58087" anchor="ctr"/>
                </a:tc>
                <a:tc>
                  <a:txBody>
                    <a:bodyPr/>
                    <a:lstStyle/>
                    <a:p>
                      <a:pPr algn="ctr"/>
                      <a:endParaRPr lang="zh-CN" altLang="en-US" sz="1600" kern="1200" dirty="0">
                        <a:solidFill>
                          <a:schemeClr val="dk1"/>
                        </a:solidFill>
                        <a:latin typeface="+mn-lt"/>
                        <a:ea typeface="+mn-ea"/>
                        <a:cs typeface="+mn-cs"/>
                      </a:endParaRPr>
                    </a:p>
                  </a:txBody>
                  <a:tcPr marL="116174" marR="116174" marT="58087" marB="58087" anchor="ctr"/>
                </a:tc>
                <a:tc>
                  <a:txBody>
                    <a:bodyPr/>
                    <a:lstStyle/>
                    <a:p>
                      <a:pPr algn="ctr"/>
                      <a:endParaRPr lang="zh-CN" altLang="en-US" sz="1600" kern="1200" dirty="0">
                        <a:solidFill>
                          <a:schemeClr val="dk1"/>
                        </a:solidFill>
                        <a:latin typeface="+mn-lt"/>
                        <a:ea typeface="+mn-ea"/>
                        <a:cs typeface="+mn-cs"/>
                      </a:endParaRPr>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600" kern="1200" dirty="0">
                        <a:solidFill>
                          <a:schemeClr val="dk1"/>
                        </a:solidFill>
                        <a:latin typeface="+mn-lt"/>
                        <a:ea typeface="+mn-ea"/>
                        <a:cs typeface="+mn-cs"/>
                      </a:endParaRPr>
                    </a:p>
                  </a:txBody>
                  <a:tcPr marL="116174" marR="116174" marT="58087" marB="58087" anchor="ctr"/>
                </a:tc>
                <a:extLst>
                  <a:ext uri="{0D108BD9-81ED-4DB2-BD59-A6C34878D82A}">
                    <a16:rowId xmlns:a16="http://schemas.microsoft.com/office/drawing/2014/main" val="1378246643"/>
                  </a:ext>
                </a:extLst>
              </a:tr>
              <a:tr h="471151">
                <a:tc>
                  <a:txBody>
                    <a:bodyPr/>
                    <a:lstStyle/>
                    <a:p>
                      <a:r>
                        <a:rPr lang="zh-CN" altLang="en-US" sz="1600" dirty="0"/>
                        <a:t>来瑞特韦</a:t>
                      </a:r>
                    </a:p>
                  </a:txBody>
                  <a:tcPr marL="116174" marR="116174" marT="58087" marB="58087"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0.72</a:t>
                      </a:r>
                      <a:endParaRPr lang="zh-CN" altLang="en-US" sz="1600" kern="120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0.09, 5.71</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0.8</a:t>
                      </a:r>
                      <a:endParaRPr lang="zh-CN" altLang="en-US" sz="1600" kern="1200" dirty="0">
                        <a:solidFill>
                          <a:schemeClr val="dk1"/>
                        </a:solidFill>
                        <a:latin typeface="+mn-lt"/>
                        <a:ea typeface="+mn-ea"/>
                        <a:cs typeface="+mn-cs"/>
                      </a:endParaRPr>
                    </a:p>
                  </a:txBody>
                  <a:tcPr marL="0" marR="0" marT="0" marB="0" anchor="ctr"/>
                </a:tc>
                <a:extLst>
                  <a:ext uri="{0D108BD9-81ED-4DB2-BD59-A6C34878D82A}">
                    <a16:rowId xmlns:a16="http://schemas.microsoft.com/office/drawing/2014/main" val="1969930560"/>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t>莫诺拉韦</a:t>
                      </a:r>
                    </a:p>
                  </a:txBody>
                  <a:tcPr marL="116174" marR="116174" marT="58087" marB="58087"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0.00</a:t>
                      </a:r>
                      <a:endParaRPr lang="zh-CN" altLang="en-US" sz="1600" kern="120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0.00, Inf</a:t>
                      </a:r>
                      <a:endParaRPr lang="zh-CN" altLang="en-US" sz="1600" kern="120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&gt;0.9</a:t>
                      </a:r>
                      <a:endParaRPr lang="zh-CN" altLang="en-US" sz="1600" kern="1200" dirty="0">
                        <a:solidFill>
                          <a:schemeClr val="dk1"/>
                        </a:solidFill>
                        <a:latin typeface="+mn-lt"/>
                        <a:ea typeface="+mn-ea"/>
                        <a:cs typeface="+mn-cs"/>
                      </a:endParaRPr>
                    </a:p>
                  </a:txBody>
                  <a:tcPr marL="0" marR="0" marT="0" marB="0" anchor="ctr"/>
                </a:tc>
                <a:extLst>
                  <a:ext uri="{0D108BD9-81ED-4DB2-BD59-A6C34878D82A}">
                    <a16:rowId xmlns:a16="http://schemas.microsoft.com/office/drawing/2014/main" val="3455985979"/>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t>D14-</a:t>
                      </a:r>
                      <a:r>
                        <a:rPr lang="zh-CN" altLang="en-US" sz="1600" b="1" dirty="0"/>
                        <a:t>死亡</a:t>
                      </a:r>
                    </a:p>
                  </a:txBody>
                  <a:tcPr marL="116174" marR="116174" marT="58087" marB="58087" anchor="ctr"/>
                </a:tc>
                <a:tc gridSpan="3">
                  <a:txBody>
                    <a:bodyPr/>
                    <a:lstStyle/>
                    <a:p>
                      <a:pPr algn="ctr" fontAlgn="ctr"/>
                      <a:r>
                        <a:rPr lang="en-US" altLang="zh-CN" sz="1600" kern="1200" dirty="0">
                          <a:solidFill>
                            <a:schemeClr val="dk1"/>
                          </a:solidFill>
                          <a:latin typeface="+mn-lt"/>
                          <a:ea typeface="+mn-ea"/>
                          <a:cs typeface="+mn-cs"/>
                        </a:rPr>
                        <a:t>0</a:t>
                      </a:r>
                      <a:r>
                        <a:rPr lang="zh-CN" altLang="en-US" sz="1600" kern="1200" dirty="0">
                          <a:solidFill>
                            <a:schemeClr val="dk1"/>
                          </a:solidFill>
                          <a:latin typeface="+mn-lt"/>
                          <a:ea typeface="+mn-ea"/>
                          <a:cs typeface="+mn-cs"/>
                        </a:rPr>
                        <a:t>例，无法计算</a:t>
                      </a:r>
                      <a:endParaRPr lang="en-US" altLang="zh-CN" sz="1600" kern="1200" dirty="0">
                        <a:solidFill>
                          <a:schemeClr val="dk1"/>
                        </a:solidFill>
                        <a:latin typeface="+mn-lt"/>
                        <a:ea typeface="+mn-ea"/>
                        <a:cs typeface="+mn-cs"/>
                      </a:endParaRPr>
                    </a:p>
                  </a:txBody>
                  <a:tcPr marL="5443" marR="5443" marT="5443" marB="0" anchor="ctr"/>
                </a:tc>
                <a:tc hMerge="1">
                  <a:txBody>
                    <a:bodyPr/>
                    <a:lstStyle/>
                    <a:p>
                      <a:pPr algn="ctr" fontAlgn="ctr"/>
                      <a:endParaRPr lang="en-US" altLang="zh-CN" sz="1600" kern="1200" dirty="0">
                        <a:solidFill>
                          <a:schemeClr val="dk1"/>
                        </a:solidFill>
                        <a:latin typeface="+mn-lt"/>
                        <a:ea typeface="+mn-ea"/>
                        <a:cs typeface="+mn-cs"/>
                      </a:endParaRPr>
                    </a:p>
                  </a:txBody>
                  <a:tcPr marL="5443" marR="5443" marT="5443" marB="0" anchor="ctr"/>
                </a:tc>
                <a:tc hMerge="1">
                  <a:txBody>
                    <a:bodyPr/>
                    <a:lstStyle/>
                    <a:p>
                      <a:pPr algn="ctr" fontAlgn="ctr"/>
                      <a:endParaRPr lang="en-US" altLang="zh-CN" sz="1600" kern="1200" dirty="0">
                        <a:solidFill>
                          <a:schemeClr val="dk1"/>
                        </a:solidFill>
                        <a:latin typeface="+mn-lt"/>
                        <a:ea typeface="+mn-ea"/>
                        <a:cs typeface="+mn-cs"/>
                      </a:endParaRPr>
                    </a:p>
                  </a:txBody>
                  <a:tcPr marL="5443" marR="5443" marT="5443" marB="0" anchor="ctr"/>
                </a:tc>
                <a:extLst>
                  <a:ext uri="{0D108BD9-81ED-4DB2-BD59-A6C34878D82A}">
                    <a16:rowId xmlns:a16="http://schemas.microsoft.com/office/drawing/2014/main" val="1448210135"/>
                  </a:ext>
                </a:extLst>
              </a:tr>
            </a:tbl>
          </a:graphicData>
        </a:graphic>
      </p:graphicFrame>
      <p:sp>
        <p:nvSpPr>
          <p:cNvPr id="6" name="文本框 5">
            <a:extLst>
              <a:ext uri="{FF2B5EF4-FFF2-40B4-BE49-F238E27FC236}">
                <a16:creationId xmlns:a16="http://schemas.microsoft.com/office/drawing/2014/main" id="{63A0DA3D-784B-E656-5B4D-1879AEF4E0E5}"/>
              </a:ext>
            </a:extLst>
          </p:cNvPr>
          <p:cNvSpPr txBox="1"/>
          <p:nvPr/>
        </p:nvSpPr>
        <p:spPr>
          <a:xfrm>
            <a:off x="602078" y="5708955"/>
            <a:ext cx="10939522" cy="874407"/>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dirty="0">
                <a:solidFill>
                  <a:schemeClr val="dk1"/>
                </a:solidFill>
              </a:rPr>
              <a:t>结合</a:t>
            </a:r>
            <a:r>
              <a:rPr lang="en-US" altLang="zh-CN" dirty="0">
                <a:solidFill>
                  <a:schemeClr val="dk1"/>
                </a:solidFill>
              </a:rPr>
              <a:t>KM</a:t>
            </a:r>
            <a:r>
              <a:rPr lang="zh-CN" altLang="en-US" dirty="0">
                <a:solidFill>
                  <a:schemeClr val="dk1"/>
                </a:solidFill>
              </a:rPr>
              <a:t>曲线和</a:t>
            </a:r>
            <a:r>
              <a:rPr lang="en-US" altLang="zh-CN" dirty="0">
                <a:solidFill>
                  <a:schemeClr val="dk1"/>
                </a:solidFill>
              </a:rPr>
              <a:t>Cox</a:t>
            </a:r>
            <a:r>
              <a:rPr lang="zh-CN" altLang="en-US" dirty="0">
                <a:solidFill>
                  <a:schemeClr val="dk1"/>
                </a:solidFill>
              </a:rPr>
              <a:t>模型，三种抗病毒小分子药物在</a:t>
            </a:r>
            <a:r>
              <a:rPr lang="en-US" altLang="zh-CN" dirty="0">
                <a:solidFill>
                  <a:schemeClr val="dk1"/>
                </a:solidFill>
              </a:rPr>
              <a:t>D9</a:t>
            </a:r>
            <a:r>
              <a:rPr lang="zh-CN" altLang="en-US" dirty="0">
                <a:solidFill>
                  <a:schemeClr val="dk1"/>
                </a:solidFill>
              </a:rPr>
              <a:t>和</a:t>
            </a:r>
            <a:r>
              <a:rPr lang="en-US" altLang="zh-CN" dirty="0">
                <a:solidFill>
                  <a:schemeClr val="dk1"/>
                </a:solidFill>
              </a:rPr>
              <a:t>D14</a:t>
            </a:r>
            <a:r>
              <a:rPr lang="zh-CN" altLang="en-US" sz="1800" u="none" kern="1200" dirty="0">
                <a:solidFill>
                  <a:schemeClr val="dk1"/>
                </a:solidFill>
                <a:effectLst/>
                <a:latin typeface="+mn-lt"/>
                <a:ea typeface="+mn-ea"/>
                <a:cs typeface="+mn-cs"/>
              </a:rPr>
              <a:t>安全性数据，</a:t>
            </a:r>
            <a:r>
              <a:rPr lang="zh-CN" altLang="en-US" b="1" dirty="0">
                <a:solidFill>
                  <a:schemeClr val="dk1"/>
                </a:solidFill>
              </a:rPr>
              <a:t>无死亡病例</a:t>
            </a:r>
            <a:r>
              <a:rPr lang="zh-CN" altLang="en-US" dirty="0">
                <a:solidFill>
                  <a:schemeClr val="dk1"/>
                </a:solidFill>
              </a:rPr>
              <a:t>，说明三种药物安全性较好。但是</a:t>
            </a:r>
            <a:r>
              <a:rPr lang="zh-CN" altLang="en-US" b="1" dirty="0">
                <a:solidFill>
                  <a:schemeClr val="dk1"/>
                </a:solidFill>
              </a:rPr>
              <a:t>组间比较无统计学意义，</a:t>
            </a:r>
            <a:r>
              <a:rPr lang="zh-CN" altLang="en-US" dirty="0">
                <a:solidFill>
                  <a:schemeClr val="dk1"/>
                </a:solidFill>
              </a:rPr>
              <a:t>并不能说明哪种药物更安全。</a:t>
            </a:r>
            <a:endParaRPr lang="en-US" altLang="zh-CN" sz="1800" kern="1200" dirty="0">
              <a:solidFill>
                <a:schemeClr val="dk1"/>
              </a:solidFill>
              <a:effectLst/>
              <a:latin typeface="+mn-lt"/>
              <a:ea typeface="+mn-ea"/>
              <a:cs typeface="+mn-cs"/>
            </a:endParaRPr>
          </a:p>
        </p:txBody>
      </p:sp>
      <p:sp>
        <p:nvSpPr>
          <p:cNvPr id="7" name="文本框 6">
            <a:extLst>
              <a:ext uri="{FF2B5EF4-FFF2-40B4-BE49-F238E27FC236}">
                <a16:creationId xmlns:a16="http://schemas.microsoft.com/office/drawing/2014/main" id="{1F4FAE74-0446-FECA-3ED9-3B208A5C8B2B}"/>
              </a:ext>
            </a:extLst>
          </p:cNvPr>
          <p:cNvSpPr txBox="1"/>
          <p:nvPr/>
        </p:nvSpPr>
        <p:spPr>
          <a:xfrm>
            <a:off x="10306013" y="5254663"/>
            <a:ext cx="2996462" cy="295978"/>
          </a:xfrm>
          <a:prstGeom prst="rect">
            <a:avLst/>
          </a:prstGeom>
          <a:noFill/>
        </p:spPr>
        <p:txBody>
          <a:bodyPr wrap="square">
            <a:spAutoFit/>
          </a:bodyPr>
          <a:lstStyle/>
          <a:p>
            <a:pPr marR="0" lvl="0" algn="l" defTabSz="914400" rtl="0" eaLnBrk="1" fontAlgn="auto" latinLnBrk="0" hangingPunct="1">
              <a:lnSpc>
                <a:spcPct val="150000"/>
              </a:lnSpc>
              <a:spcBef>
                <a:spcPts val="0"/>
              </a:spcBef>
              <a:spcAft>
                <a:spcPts val="0"/>
              </a:spcAft>
              <a:buClrTx/>
              <a:buSzTx/>
              <a:tabLst/>
              <a:defRPr/>
            </a:pPr>
            <a:r>
              <a:rPr lang="en-US" altLang="zh-CN" sz="1000" dirty="0">
                <a:solidFill>
                  <a:schemeClr val="dk1"/>
                </a:solidFill>
              </a:rPr>
              <a:t>*</a:t>
            </a:r>
            <a:r>
              <a:rPr lang="zh-CN" altLang="en-US" sz="1000" dirty="0">
                <a:solidFill>
                  <a:schemeClr val="dk1"/>
                </a:solidFill>
              </a:rPr>
              <a:t>只保留两位数，</a:t>
            </a:r>
            <a:r>
              <a:rPr lang="en-US" altLang="zh-CN" sz="1000" dirty="0">
                <a:solidFill>
                  <a:schemeClr val="dk1"/>
                </a:solidFill>
              </a:rPr>
              <a:t>0.00</a:t>
            </a:r>
            <a:r>
              <a:rPr lang="zh-CN" altLang="en-US" sz="1000" dirty="0">
                <a:solidFill>
                  <a:schemeClr val="dk1"/>
                </a:solidFill>
              </a:rPr>
              <a:t>≠</a:t>
            </a:r>
            <a:r>
              <a:rPr lang="en-US" altLang="zh-CN" sz="1000" dirty="0">
                <a:solidFill>
                  <a:schemeClr val="dk1"/>
                </a:solidFill>
              </a:rPr>
              <a:t>0</a:t>
            </a:r>
            <a:endParaRPr lang="en-US" altLang="zh-CN" sz="1000" kern="1200" dirty="0">
              <a:solidFill>
                <a:schemeClr val="dk1"/>
              </a:solidFill>
              <a:effectLst/>
              <a:latin typeface="+mn-lt"/>
              <a:ea typeface="+mn-ea"/>
              <a:cs typeface="+mn-cs"/>
            </a:endParaRPr>
          </a:p>
        </p:txBody>
      </p:sp>
    </p:spTree>
    <p:extLst>
      <p:ext uri="{BB962C8B-B14F-4D97-AF65-F5344CB8AC3E}">
        <p14:creationId xmlns:p14="http://schemas.microsoft.com/office/powerpoint/2010/main" val="35118082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次要终点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治疗有效性</a:t>
            </a:r>
          </a:p>
        </p:txBody>
      </p:sp>
      <p:sp>
        <p:nvSpPr>
          <p:cNvPr id="3" name="文本框 2">
            <a:extLst>
              <a:ext uri="{FF2B5EF4-FFF2-40B4-BE49-F238E27FC236}">
                <a16:creationId xmlns:a16="http://schemas.microsoft.com/office/drawing/2014/main" id="{A3FBAB8F-3030-56D2-0AC0-446D627FD904}"/>
              </a:ext>
            </a:extLst>
          </p:cNvPr>
          <p:cNvSpPr txBox="1"/>
          <p:nvPr/>
        </p:nvSpPr>
        <p:spPr>
          <a:xfrm>
            <a:off x="515938" y="1193725"/>
            <a:ext cx="8862291" cy="458908"/>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800" u="sng" kern="1200" dirty="0">
                <a:solidFill>
                  <a:schemeClr val="dk1"/>
                </a:solidFill>
                <a:effectLst/>
                <a:latin typeface="+mn-lt"/>
                <a:ea typeface="+mn-ea"/>
                <a:cs typeface="+mn-cs"/>
              </a:rPr>
              <a:t>有效性终点：</a:t>
            </a:r>
            <a:r>
              <a:rPr lang="en-US" altLang="zh-CN" sz="1800" kern="1200" dirty="0">
                <a:solidFill>
                  <a:schemeClr val="dk1"/>
                </a:solidFill>
                <a:effectLst/>
                <a:latin typeface="+mn-lt"/>
                <a:ea typeface="+mn-ea"/>
                <a:cs typeface="+mn-cs"/>
              </a:rPr>
              <a:t>D8</a:t>
            </a:r>
            <a:r>
              <a:rPr lang="zh-CN" altLang="en-US" dirty="0">
                <a:solidFill>
                  <a:schemeClr val="dk1"/>
                </a:solidFill>
              </a:rPr>
              <a:t>入</a:t>
            </a:r>
            <a:r>
              <a:rPr lang="en-US" altLang="zh-CN" dirty="0">
                <a:solidFill>
                  <a:schemeClr val="dk1"/>
                </a:solidFill>
              </a:rPr>
              <a:t>ICU</a:t>
            </a:r>
            <a:r>
              <a:rPr lang="zh-CN" altLang="en-US" dirty="0">
                <a:solidFill>
                  <a:schemeClr val="dk1"/>
                </a:solidFill>
              </a:rPr>
              <a:t>、核酸转阴、疾病分型加重、住院时长</a:t>
            </a:r>
            <a:endParaRPr lang="en-US" altLang="zh-CN" dirty="0">
              <a:solidFill>
                <a:schemeClr val="dk1"/>
              </a:solidFill>
            </a:endParaRPr>
          </a:p>
        </p:txBody>
      </p:sp>
      <p:graphicFrame>
        <p:nvGraphicFramePr>
          <p:cNvPr id="6" name="表格 5">
            <a:extLst>
              <a:ext uri="{FF2B5EF4-FFF2-40B4-BE49-F238E27FC236}">
                <a16:creationId xmlns:a16="http://schemas.microsoft.com/office/drawing/2014/main" id="{63C4732A-6880-4692-8CB9-A2E9AFE156A4}"/>
              </a:ext>
            </a:extLst>
          </p:cNvPr>
          <p:cNvGraphicFramePr>
            <a:graphicFrameLocks noGrp="1"/>
          </p:cNvGraphicFramePr>
          <p:nvPr>
            <p:extLst>
              <p:ext uri="{D42A27DB-BD31-4B8C-83A1-F6EECF244321}">
                <p14:modId xmlns:p14="http://schemas.microsoft.com/office/powerpoint/2010/main" val="3963285814"/>
              </p:ext>
            </p:extLst>
          </p:nvPr>
        </p:nvGraphicFramePr>
        <p:xfrm>
          <a:off x="1473600" y="2083048"/>
          <a:ext cx="9244800" cy="2488458"/>
        </p:xfrm>
        <a:graphic>
          <a:graphicData uri="http://schemas.openxmlformats.org/drawingml/2006/table">
            <a:tbl>
              <a:tblPr firstRow="1" bandRow="1">
                <a:tableStyleId>{EB344D84-9AFB-497E-A393-DC336BA19D2E}</a:tableStyleId>
              </a:tblPr>
              <a:tblGrid>
                <a:gridCol w="3693600">
                  <a:extLst>
                    <a:ext uri="{9D8B030D-6E8A-4147-A177-3AD203B41FA5}">
                      <a16:colId xmlns:a16="http://schemas.microsoft.com/office/drawing/2014/main" val="3589822178"/>
                    </a:ext>
                  </a:extLst>
                </a:gridCol>
                <a:gridCol w="1418400">
                  <a:extLst>
                    <a:ext uri="{9D8B030D-6E8A-4147-A177-3AD203B41FA5}">
                      <a16:colId xmlns:a16="http://schemas.microsoft.com/office/drawing/2014/main" val="3167734846"/>
                    </a:ext>
                  </a:extLst>
                </a:gridCol>
                <a:gridCol w="1396800">
                  <a:extLst>
                    <a:ext uri="{9D8B030D-6E8A-4147-A177-3AD203B41FA5}">
                      <a16:colId xmlns:a16="http://schemas.microsoft.com/office/drawing/2014/main" val="289669283"/>
                    </a:ext>
                  </a:extLst>
                </a:gridCol>
                <a:gridCol w="1346400">
                  <a:extLst>
                    <a:ext uri="{9D8B030D-6E8A-4147-A177-3AD203B41FA5}">
                      <a16:colId xmlns:a16="http://schemas.microsoft.com/office/drawing/2014/main" val="1104941549"/>
                    </a:ext>
                  </a:extLst>
                </a:gridCol>
                <a:gridCol w="1389600">
                  <a:extLst>
                    <a:ext uri="{9D8B030D-6E8A-4147-A177-3AD203B41FA5}">
                      <a16:colId xmlns:a16="http://schemas.microsoft.com/office/drawing/2014/main" val="2458496799"/>
                    </a:ext>
                  </a:extLst>
                </a:gridCol>
              </a:tblGrid>
              <a:tr h="471151">
                <a:tc>
                  <a:txBody>
                    <a:bodyPr/>
                    <a:lstStyle/>
                    <a:p>
                      <a:endParaRPr lang="zh-CN" altLang="en-US" sz="1600" dirty="0"/>
                    </a:p>
                  </a:txBody>
                  <a:tcPr marL="116174" marR="116174" marT="58087" marB="58087"/>
                </a:tc>
                <a:tc>
                  <a:txBody>
                    <a:bodyPr/>
                    <a:lstStyle/>
                    <a:p>
                      <a:pPr algn="ctr"/>
                      <a:r>
                        <a:rPr lang="en-US" altLang="zh-CN" sz="1600" dirty="0"/>
                        <a:t>Overall</a:t>
                      </a:r>
                    </a:p>
                    <a:p>
                      <a:pPr algn="ctr"/>
                      <a:r>
                        <a:rPr lang="en-US" altLang="zh-CN" sz="1600" dirty="0"/>
                        <a:t>(N=46)</a:t>
                      </a:r>
                      <a:endParaRPr lang="zh-CN" altLang="en-US" sz="1600" dirty="0"/>
                    </a:p>
                  </a:txBody>
                  <a:tcPr marL="116174" marR="116174" marT="58087" marB="58087"/>
                </a:tc>
                <a:tc>
                  <a:txBody>
                    <a:bodyPr/>
                    <a:lstStyle/>
                    <a:p>
                      <a:pPr algn="ctr"/>
                      <a:r>
                        <a:rPr lang="zh-CN" altLang="en-US" sz="1600" dirty="0"/>
                        <a:t>来瑞特韦</a:t>
                      </a:r>
                      <a:endParaRPr lang="en-US" altLang="zh-CN" sz="1600" dirty="0"/>
                    </a:p>
                    <a:p>
                      <a:pPr algn="ctr"/>
                      <a:r>
                        <a:rPr lang="zh-CN" altLang="en-US" sz="1600" dirty="0"/>
                        <a:t>（</a:t>
                      </a:r>
                      <a:r>
                        <a:rPr lang="en-US" altLang="zh-CN" sz="1600" dirty="0"/>
                        <a:t>N=5</a:t>
                      </a:r>
                      <a:r>
                        <a:rPr lang="zh-CN" altLang="en-US" sz="1600" dirty="0"/>
                        <a:t>）</a:t>
                      </a:r>
                      <a:endParaRPr lang="en-US" altLang="zh-CN" sz="1600" dirty="0"/>
                    </a:p>
                  </a:txBody>
                  <a:tcPr marL="116174" marR="116174" marT="58087" marB="58087"/>
                </a:tc>
                <a:tc>
                  <a:txBody>
                    <a:bodyPr/>
                    <a:lstStyle/>
                    <a:p>
                      <a:pPr algn="ctr"/>
                      <a:r>
                        <a:rPr lang="zh-CN" altLang="en-US" sz="1600" dirty="0"/>
                        <a:t>莫诺拉韦</a:t>
                      </a:r>
                      <a:endParaRPr lang="en-US" altLang="zh-CN" sz="1600" dirty="0"/>
                    </a:p>
                    <a:p>
                      <a:pPr algn="ctr"/>
                      <a:r>
                        <a:rPr lang="zh-CN" altLang="en-US" sz="1600" dirty="0"/>
                        <a:t>（</a:t>
                      </a:r>
                      <a:r>
                        <a:rPr lang="en-US" altLang="zh-CN" sz="1600" dirty="0"/>
                        <a:t>N=4</a:t>
                      </a:r>
                      <a:r>
                        <a:rPr lang="zh-CN" altLang="en-US" sz="1600" dirty="0"/>
                        <a:t>）</a:t>
                      </a:r>
                    </a:p>
                  </a:txBody>
                  <a:tcPr marL="116174" marR="116174" marT="58087" marB="58087"/>
                </a:tc>
                <a:tc>
                  <a:txBody>
                    <a:bodyPr/>
                    <a:lstStyle/>
                    <a:p>
                      <a:pPr algn="ctr"/>
                      <a:r>
                        <a:rPr lang="en-US" altLang="zh-CN" sz="1600" dirty="0"/>
                        <a:t>Paxlovid</a:t>
                      </a:r>
                    </a:p>
                    <a:p>
                      <a:pPr algn="ctr"/>
                      <a:r>
                        <a:rPr lang="zh-CN" altLang="en-US" sz="1600" dirty="0"/>
                        <a:t>（</a:t>
                      </a:r>
                      <a:r>
                        <a:rPr lang="en-US" altLang="zh-CN" sz="1600" dirty="0"/>
                        <a:t>N=37</a:t>
                      </a:r>
                      <a:r>
                        <a:rPr lang="zh-CN" altLang="en-US" sz="1600" dirty="0"/>
                        <a:t>）</a:t>
                      </a:r>
                    </a:p>
                  </a:txBody>
                  <a:tcPr marL="116174" marR="116174" marT="58087" marB="58087"/>
                </a:tc>
                <a:extLst>
                  <a:ext uri="{0D108BD9-81ED-4DB2-BD59-A6C34878D82A}">
                    <a16:rowId xmlns:a16="http://schemas.microsoft.com/office/drawing/2014/main" val="2511869162"/>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t>D8-</a:t>
                      </a:r>
                      <a:r>
                        <a:rPr lang="zh-CN" altLang="en-US" sz="1600" b="1" dirty="0"/>
                        <a:t>入</a:t>
                      </a:r>
                      <a:r>
                        <a:rPr lang="en-US" altLang="zh-CN" sz="1600" b="1" dirty="0"/>
                        <a:t>ICU</a:t>
                      </a:r>
                      <a:r>
                        <a:rPr lang="zh-CN" altLang="en-US" sz="1600" b="1" dirty="0"/>
                        <a:t>，</a:t>
                      </a:r>
                      <a:r>
                        <a:rPr lang="en-US" altLang="zh-CN" sz="1600" b="0" dirty="0"/>
                        <a:t>N</a:t>
                      </a:r>
                      <a:r>
                        <a:rPr lang="zh-CN" altLang="en-US" sz="1600" b="0" dirty="0"/>
                        <a:t>（</a:t>
                      </a:r>
                      <a:r>
                        <a:rPr lang="en-US" altLang="zh-CN" sz="1600" b="0" dirty="0"/>
                        <a:t>%</a:t>
                      </a:r>
                      <a:r>
                        <a:rPr lang="zh-CN" altLang="en-US" sz="1600" b="0" dirty="0"/>
                        <a:t>）</a:t>
                      </a:r>
                    </a:p>
                  </a:txBody>
                  <a:tcPr marL="116174" marR="116174" marT="58087" marB="58087" anchor="ctr"/>
                </a:tc>
                <a:tc>
                  <a:txBody>
                    <a:bodyPr/>
                    <a:lstStyle/>
                    <a:p>
                      <a:pPr algn="ct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extLst>
                  <a:ext uri="{0D108BD9-81ED-4DB2-BD59-A6C34878D82A}">
                    <a16:rowId xmlns:a16="http://schemas.microsoft.com/office/drawing/2014/main" val="54822858"/>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u="none" kern="1200" dirty="0">
                          <a:solidFill>
                            <a:schemeClr val="dk1"/>
                          </a:solidFill>
                          <a:effectLst/>
                          <a:latin typeface="+mn-lt"/>
                          <a:ea typeface="+mn-ea"/>
                          <a:cs typeface="+mn-cs"/>
                        </a:rPr>
                        <a:t>D8-</a:t>
                      </a:r>
                      <a:r>
                        <a:rPr lang="zh-CN" altLang="en-US" sz="1600" b="1" u="none" kern="1200" dirty="0">
                          <a:solidFill>
                            <a:schemeClr val="dk1"/>
                          </a:solidFill>
                          <a:effectLst/>
                          <a:latin typeface="+mn-lt"/>
                          <a:ea typeface="+mn-ea"/>
                          <a:cs typeface="+mn-cs"/>
                        </a:rPr>
                        <a:t>核酸转阴</a:t>
                      </a:r>
                      <a:r>
                        <a:rPr lang="zh-CN" altLang="en-US" sz="1600" b="1" dirty="0"/>
                        <a:t>，</a:t>
                      </a:r>
                      <a:r>
                        <a:rPr lang="en-US" altLang="zh-CN" sz="1600" b="0" dirty="0"/>
                        <a:t>N</a:t>
                      </a:r>
                      <a:r>
                        <a:rPr lang="zh-CN" altLang="en-US" sz="1600" b="0" dirty="0"/>
                        <a:t>（</a:t>
                      </a:r>
                      <a:r>
                        <a:rPr lang="en-US" altLang="zh-CN" sz="1600" b="0" dirty="0"/>
                        <a:t>%</a:t>
                      </a:r>
                      <a:r>
                        <a:rPr lang="zh-CN" altLang="en-US" sz="1600" b="0" dirty="0"/>
                        <a:t>）</a:t>
                      </a:r>
                    </a:p>
                  </a:txBody>
                  <a:tcPr marL="116174" marR="116174" marT="58087" marB="58087" anchor="ctr"/>
                </a:tc>
                <a:tc>
                  <a:txBody>
                    <a:bodyPr/>
                    <a:lstStyle/>
                    <a:p>
                      <a:pPr algn="ct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extLst>
                  <a:ext uri="{0D108BD9-81ED-4DB2-BD59-A6C34878D82A}">
                    <a16:rowId xmlns:a16="http://schemas.microsoft.com/office/drawing/2014/main" val="3066250989"/>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t>D8-</a:t>
                      </a:r>
                      <a:r>
                        <a:rPr lang="zh-CN" altLang="en-US" sz="1600" b="1" dirty="0"/>
                        <a:t>临床分型加重，</a:t>
                      </a:r>
                      <a:r>
                        <a:rPr lang="en-US" altLang="zh-CN" sz="1600" b="0" dirty="0"/>
                        <a:t>N</a:t>
                      </a:r>
                      <a:r>
                        <a:rPr lang="zh-CN" altLang="en-US" sz="1600" b="0" dirty="0"/>
                        <a:t>（</a:t>
                      </a:r>
                      <a:r>
                        <a:rPr lang="en-US" altLang="zh-CN" sz="1600" b="0" dirty="0"/>
                        <a:t>%</a:t>
                      </a:r>
                      <a:r>
                        <a:rPr lang="zh-CN" altLang="en-US" sz="1600" b="0" dirty="0"/>
                        <a:t>）</a:t>
                      </a:r>
                    </a:p>
                  </a:txBody>
                  <a:tcPr marL="116174" marR="116174" marT="58087" marB="58087" anchor="ctr"/>
                </a:tc>
                <a:tc>
                  <a:txBody>
                    <a:bodyPr/>
                    <a:lstStyle/>
                    <a:p>
                      <a:pPr algn="ct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extLst>
                  <a:ext uri="{0D108BD9-81ED-4DB2-BD59-A6C34878D82A}">
                    <a16:rowId xmlns:a16="http://schemas.microsoft.com/office/drawing/2014/main" val="1428290270"/>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t>D8-</a:t>
                      </a:r>
                      <a:r>
                        <a:rPr lang="zh-CN" altLang="en-US" sz="1600" b="1" dirty="0"/>
                        <a:t>住院时长，</a:t>
                      </a:r>
                      <a:r>
                        <a:rPr lang="en-US" altLang="zh-CN" sz="1600" dirty="0"/>
                        <a:t>Mean ± SD (d)</a:t>
                      </a: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extLst>
                  <a:ext uri="{0D108BD9-81ED-4DB2-BD59-A6C34878D82A}">
                    <a16:rowId xmlns:a16="http://schemas.microsoft.com/office/drawing/2014/main" val="3235082092"/>
                  </a:ext>
                </a:extLst>
              </a:tr>
            </a:tbl>
          </a:graphicData>
        </a:graphic>
      </p:graphicFrame>
    </p:spTree>
    <p:extLst>
      <p:ext uri="{BB962C8B-B14F-4D97-AF65-F5344CB8AC3E}">
        <p14:creationId xmlns:p14="http://schemas.microsoft.com/office/powerpoint/2010/main" val="752346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次要终点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治疗有效性</a:t>
            </a:r>
          </a:p>
        </p:txBody>
      </p:sp>
      <p:sp>
        <p:nvSpPr>
          <p:cNvPr id="3" name="文本框 2">
            <a:extLst>
              <a:ext uri="{FF2B5EF4-FFF2-40B4-BE49-F238E27FC236}">
                <a16:creationId xmlns:a16="http://schemas.microsoft.com/office/drawing/2014/main" id="{A3FBAB8F-3030-56D2-0AC0-446D627FD904}"/>
              </a:ext>
            </a:extLst>
          </p:cNvPr>
          <p:cNvSpPr txBox="1"/>
          <p:nvPr/>
        </p:nvSpPr>
        <p:spPr>
          <a:xfrm>
            <a:off x="515938" y="898525"/>
            <a:ext cx="8862291" cy="874407"/>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800" u="sng" kern="1200" dirty="0">
                <a:solidFill>
                  <a:schemeClr val="dk1"/>
                </a:solidFill>
                <a:effectLst/>
                <a:latin typeface="+mn-lt"/>
                <a:ea typeface="+mn-ea"/>
                <a:cs typeface="+mn-cs"/>
              </a:rPr>
              <a:t>有效性终点：</a:t>
            </a:r>
            <a:r>
              <a:rPr lang="en-US" altLang="zh-CN" sz="1800" kern="1200" dirty="0">
                <a:solidFill>
                  <a:schemeClr val="dk1"/>
                </a:solidFill>
                <a:effectLst/>
                <a:latin typeface="+mn-lt"/>
                <a:ea typeface="+mn-ea"/>
                <a:cs typeface="+mn-cs"/>
              </a:rPr>
              <a:t>D8</a:t>
            </a:r>
            <a:r>
              <a:rPr lang="zh-CN" altLang="en-US" dirty="0">
                <a:solidFill>
                  <a:schemeClr val="dk1"/>
                </a:solidFill>
              </a:rPr>
              <a:t>入</a:t>
            </a:r>
            <a:r>
              <a:rPr lang="en-US" altLang="zh-CN" dirty="0">
                <a:solidFill>
                  <a:schemeClr val="dk1"/>
                </a:solidFill>
              </a:rPr>
              <a:t>ICU</a:t>
            </a:r>
            <a:r>
              <a:rPr lang="zh-CN" altLang="en-US" dirty="0">
                <a:solidFill>
                  <a:schemeClr val="dk1"/>
                </a:solidFill>
              </a:rPr>
              <a:t>、核酸转阴、疾病分型加重、住院时长</a:t>
            </a:r>
            <a:endParaRPr lang="en-US" altLang="zh-CN" dirty="0">
              <a:solidFill>
                <a:schemeClr val="dk1"/>
              </a:solidFill>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sz="1800" u="none" kern="1200" dirty="0">
                <a:solidFill>
                  <a:schemeClr val="dk1"/>
                </a:solidFill>
                <a:effectLst/>
                <a:latin typeface="+mn-lt"/>
                <a:ea typeface="+mn-ea"/>
                <a:cs typeface="+mn-cs"/>
              </a:rPr>
              <a:t>Cox</a:t>
            </a:r>
            <a:r>
              <a:rPr lang="zh-CN" altLang="en-US" sz="1800" u="none" kern="1200" dirty="0">
                <a:solidFill>
                  <a:schemeClr val="dk1"/>
                </a:solidFill>
                <a:effectLst/>
                <a:latin typeface="+mn-lt"/>
                <a:ea typeface="+mn-ea"/>
                <a:cs typeface="+mn-cs"/>
              </a:rPr>
              <a:t>比例风险模型</a:t>
            </a:r>
            <a:r>
              <a:rPr lang="zh-CN" altLang="en-US" dirty="0">
                <a:solidFill>
                  <a:schemeClr val="dk1"/>
                </a:solidFill>
              </a:rPr>
              <a:t>和</a:t>
            </a:r>
            <a:r>
              <a:rPr lang="en-US" altLang="zh-CN" dirty="0">
                <a:solidFill>
                  <a:schemeClr val="dk1"/>
                </a:solidFill>
              </a:rPr>
              <a:t>Linear</a:t>
            </a:r>
            <a:r>
              <a:rPr lang="zh-CN" altLang="en-US" dirty="0">
                <a:solidFill>
                  <a:schemeClr val="dk1"/>
                </a:solidFill>
              </a:rPr>
              <a:t>回归模型</a:t>
            </a:r>
            <a:r>
              <a:rPr lang="zh-CN" altLang="en-US" sz="1800" u="none" kern="1200" dirty="0">
                <a:solidFill>
                  <a:schemeClr val="dk1"/>
                </a:solidFill>
                <a:effectLst/>
                <a:latin typeface="+mn-lt"/>
                <a:ea typeface="+mn-ea"/>
                <a:cs typeface="+mn-cs"/>
              </a:rPr>
              <a:t>，将</a:t>
            </a:r>
            <a:r>
              <a:rPr lang="en-US" altLang="zh-CN" sz="1800" dirty="0"/>
              <a:t>Paxlovid</a:t>
            </a:r>
            <a:r>
              <a:rPr lang="zh-CN" altLang="en-US" sz="1800" dirty="0"/>
              <a:t>组设定为对照组</a:t>
            </a:r>
            <a:endParaRPr lang="zh-CN" altLang="zh-CN" sz="1800" u="none" kern="1200" dirty="0">
              <a:solidFill>
                <a:schemeClr val="dk1"/>
              </a:solidFill>
              <a:effectLst/>
              <a:highlight>
                <a:srgbClr val="FFFF00"/>
              </a:highlight>
              <a:latin typeface="+mn-lt"/>
              <a:ea typeface="+mn-ea"/>
              <a:cs typeface="+mn-cs"/>
            </a:endParaRPr>
          </a:p>
        </p:txBody>
      </p:sp>
      <p:graphicFrame>
        <p:nvGraphicFramePr>
          <p:cNvPr id="4" name="表格 3">
            <a:extLst>
              <a:ext uri="{FF2B5EF4-FFF2-40B4-BE49-F238E27FC236}">
                <a16:creationId xmlns:a16="http://schemas.microsoft.com/office/drawing/2014/main" id="{D66AA1D3-C5A5-BB87-24A4-C14764DED0A5}"/>
              </a:ext>
            </a:extLst>
          </p:cNvPr>
          <p:cNvGraphicFramePr>
            <a:graphicFrameLocks noGrp="1"/>
          </p:cNvGraphicFramePr>
          <p:nvPr/>
        </p:nvGraphicFramePr>
        <p:xfrm>
          <a:off x="661915" y="1939045"/>
          <a:ext cx="5550090" cy="3827080"/>
        </p:xfrm>
        <a:graphic>
          <a:graphicData uri="http://schemas.openxmlformats.org/drawingml/2006/table">
            <a:tbl>
              <a:tblPr firstRow="1" bandRow="1">
                <a:tableStyleId>{EB344D84-9AFB-497E-A393-DC336BA19D2E}</a:tableStyleId>
              </a:tblPr>
              <a:tblGrid>
                <a:gridCol w="1310186">
                  <a:extLst>
                    <a:ext uri="{9D8B030D-6E8A-4147-A177-3AD203B41FA5}">
                      <a16:colId xmlns:a16="http://schemas.microsoft.com/office/drawing/2014/main" val="3589822178"/>
                    </a:ext>
                  </a:extLst>
                </a:gridCol>
                <a:gridCol w="1050877">
                  <a:extLst>
                    <a:ext uri="{9D8B030D-6E8A-4147-A177-3AD203B41FA5}">
                      <a16:colId xmlns:a16="http://schemas.microsoft.com/office/drawing/2014/main" val="289669283"/>
                    </a:ext>
                  </a:extLst>
                </a:gridCol>
                <a:gridCol w="941696">
                  <a:extLst>
                    <a:ext uri="{9D8B030D-6E8A-4147-A177-3AD203B41FA5}">
                      <a16:colId xmlns:a16="http://schemas.microsoft.com/office/drawing/2014/main" val="1104941549"/>
                    </a:ext>
                  </a:extLst>
                </a:gridCol>
                <a:gridCol w="962167">
                  <a:extLst>
                    <a:ext uri="{9D8B030D-6E8A-4147-A177-3AD203B41FA5}">
                      <a16:colId xmlns:a16="http://schemas.microsoft.com/office/drawing/2014/main" val="2458496799"/>
                    </a:ext>
                  </a:extLst>
                </a:gridCol>
                <a:gridCol w="1285164">
                  <a:extLst>
                    <a:ext uri="{9D8B030D-6E8A-4147-A177-3AD203B41FA5}">
                      <a16:colId xmlns:a16="http://schemas.microsoft.com/office/drawing/2014/main" val="4139703840"/>
                    </a:ext>
                  </a:extLst>
                </a:gridCol>
              </a:tblGrid>
              <a:tr h="365746">
                <a:tc>
                  <a:txBody>
                    <a:bodyPr/>
                    <a:lstStyle/>
                    <a:p>
                      <a:endParaRPr lang="zh-CN" altLang="en-US" sz="1600" dirty="0"/>
                    </a:p>
                  </a:txBody>
                  <a:tcPr marL="116174" marR="116174" marT="58087" marB="58087"/>
                </a:tc>
                <a:tc>
                  <a:txBody>
                    <a:bodyPr/>
                    <a:lstStyle/>
                    <a:p>
                      <a:pPr algn="ctr" fontAlgn="b"/>
                      <a:r>
                        <a:rPr lang="en-US" sz="1600" b="1" kern="1200" dirty="0" err="1">
                          <a:solidFill>
                            <a:schemeClr val="lt1"/>
                          </a:solidFill>
                          <a:latin typeface="+mn-lt"/>
                          <a:ea typeface="+mn-ea"/>
                          <a:cs typeface="+mn-cs"/>
                        </a:rPr>
                        <a:t>Coef</a:t>
                      </a:r>
                      <a:endParaRPr lang="en-US" sz="1600" b="1" kern="1200" dirty="0">
                        <a:solidFill>
                          <a:schemeClr val="lt1"/>
                        </a:solidFill>
                        <a:latin typeface="+mn-lt"/>
                        <a:ea typeface="+mn-ea"/>
                        <a:cs typeface="+mn-cs"/>
                      </a:endParaRPr>
                    </a:p>
                  </a:txBody>
                  <a:tcPr marL="5443" marR="5443" marT="5443" marB="0" anchor="ctr"/>
                </a:tc>
                <a:tc>
                  <a:txBody>
                    <a:bodyPr/>
                    <a:lstStyle/>
                    <a:p>
                      <a:pPr algn="ctr" fontAlgn="b"/>
                      <a:r>
                        <a:rPr lang="en-US" sz="1600" b="1" kern="1200" dirty="0">
                          <a:solidFill>
                            <a:schemeClr val="lt1"/>
                          </a:solidFill>
                          <a:latin typeface="+mn-lt"/>
                          <a:ea typeface="+mn-ea"/>
                          <a:cs typeface="+mn-cs"/>
                        </a:rPr>
                        <a:t>S.E.</a:t>
                      </a:r>
                    </a:p>
                  </a:txBody>
                  <a:tcPr marL="5443" marR="5443" marT="5443" marB="0" anchor="ctr"/>
                </a:tc>
                <a:tc>
                  <a:txBody>
                    <a:bodyPr/>
                    <a:lstStyle/>
                    <a:p>
                      <a:pPr algn="ctr" fontAlgn="b"/>
                      <a:r>
                        <a:rPr lang="en-US" sz="1600" b="1" kern="1200" dirty="0">
                          <a:solidFill>
                            <a:schemeClr val="lt1"/>
                          </a:solidFill>
                          <a:latin typeface="+mn-lt"/>
                          <a:ea typeface="+mn-ea"/>
                          <a:cs typeface="+mn-cs"/>
                        </a:rPr>
                        <a:t>Wald Z</a:t>
                      </a:r>
                    </a:p>
                  </a:txBody>
                  <a:tcPr marL="5443" marR="5443" marT="5443" marB="0" anchor="ctr"/>
                </a:tc>
                <a:tc>
                  <a:txBody>
                    <a:bodyPr/>
                    <a:lstStyle/>
                    <a:p>
                      <a:pPr algn="ctr" fontAlgn="b"/>
                      <a:r>
                        <a:rPr lang="en-US" sz="1600" b="1" kern="1200" dirty="0" err="1">
                          <a:solidFill>
                            <a:schemeClr val="lt1"/>
                          </a:solidFill>
                          <a:latin typeface="+mn-lt"/>
                          <a:ea typeface="+mn-ea"/>
                          <a:cs typeface="+mn-cs"/>
                        </a:rPr>
                        <a:t>Pr</a:t>
                      </a:r>
                      <a:r>
                        <a:rPr lang="en-US" sz="1600" b="1" kern="1200" dirty="0">
                          <a:solidFill>
                            <a:schemeClr val="lt1"/>
                          </a:solidFill>
                          <a:latin typeface="+mn-lt"/>
                          <a:ea typeface="+mn-ea"/>
                          <a:cs typeface="+mn-cs"/>
                        </a:rPr>
                        <a:t>(&gt;|Z|)</a:t>
                      </a:r>
                    </a:p>
                  </a:txBody>
                  <a:tcPr marL="5443" marR="5443" marT="5443" marB="0" anchor="ctr"/>
                </a:tc>
                <a:extLst>
                  <a:ext uri="{0D108BD9-81ED-4DB2-BD59-A6C34878D82A}">
                    <a16:rowId xmlns:a16="http://schemas.microsoft.com/office/drawing/2014/main" val="2511869162"/>
                  </a:ext>
                </a:extLst>
              </a:tr>
              <a:tr h="375313">
                <a:tc>
                  <a:txBody>
                    <a:bodyPr/>
                    <a:lstStyle/>
                    <a:p>
                      <a:r>
                        <a:rPr lang="zh-CN" altLang="en-US" sz="1400" b="1" dirty="0"/>
                        <a:t>入</a:t>
                      </a:r>
                      <a:r>
                        <a:rPr lang="en-US" altLang="zh-CN" sz="1400" b="1" dirty="0"/>
                        <a:t>ICU</a:t>
                      </a:r>
                      <a:endParaRPr lang="zh-CN" altLang="en-US" sz="1400" b="1"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a:p>
                  </a:txBody>
                  <a:tcPr marL="116174" marR="116174" marT="58087" marB="58087" anchor="ctr"/>
                </a:tc>
                <a:tc>
                  <a:txBody>
                    <a:bodyPr/>
                    <a:lstStyle/>
                    <a:p>
                      <a:pPr algn="ctr"/>
                      <a:endParaRPr lang="zh-CN" altLang="en-US" sz="1400">
                        <a:solidFill>
                          <a:srgbClr val="FF0000"/>
                        </a:solidFill>
                      </a:endParaRPr>
                    </a:p>
                  </a:txBody>
                  <a:tcPr marL="116174" marR="116174" marT="58087" marB="58087" anchor="ctr"/>
                </a:tc>
                <a:tc>
                  <a:txBody>
                    <a:bodyPr/>
                    <a:lstStyle/>
                    <a:p>
                      <a:pPr algn="ctr"/>
                      <a:endParaRPr lang="zh-CN" altLang="en-US" sz="1400" kern="1200" dirty="0">
                        <a:solidFill>
                          <a:schemeClr val="tx1"/>
                        </a:solidFill>
                        <a:latin typeface="+mn-lt"/>
                        <a:ea typeface="+mn-ea"/>
                        <a:cs typeface="+mn-cs"/>
                      </a:endParaRPr>
                    </a:p>
                  </a:txBody>
                  <a:tcPr marL="116174" marR="116174" marT="58087" marB="58087" anchor="ctr"/>
                </a:tc>
                <a:extLst>
                  <a:ext uri="{0D108BD9-81ED-4DB2-BD59-A6C34878D82A}">
                    <a16:rowId xmlns:a16="http://schemas.microsoft.com/office/drawing/2014/main" val="54822858"/>
                  </a:ext>
                </a:extLst>
              </a:tr>
              <a:tr h="394296">
                <a:tc>
                  <a:txBody>
                    <a:bodyPr/>
                    <a:lstStyle/>
                    <a:p>
                      <a:r>
                        <a:rPr lang="zh-CN" altLang="en-US" sz="1400" dirty="0"/>
                        <a:t>来瑞特韦</a:t>
                      </a:r>
                    </a:p>
                  </a:txBody>
                  <a:tcPr marL="116174" marR="116174" marT="58087" marB="58087" anchor="ctr"/>
                </a:tc>
                <a:tc>
                  <a:txBody>
                    <a:bodyPr/>
                    <a:lstStyle/>
                    <a:p>
                      <a:pPr algn="ctr" fontAlgn="b"/>
                      <a:r>
                        <a:rPr lang="en-US" altLang="zh-CN" sz="1400" kern="1200" dirty="0">
                          <a:solidFill>
                            <a:schemeClr val="tx1"/>
                          </a:solidFill>
                          <a:latin typeface="+mn-lt"/>
                          <a:ea typeface="+mn-ea"/>
                          <a:cs typeface="+mn-cs"/>
                        </a:rPr>
                        <a:t>2.3746</a:t>
                      </a:r>
                    </a:p>
                  </a:txBody>
                  <a:tcPr marL="5443" marR="5443" marT="5443" marB="0" anchor="ctr"/>
                </a:tc>
                <a:tc>
                  <a:txBody>
                    <a:bodyPr/>
                    <a:lstStyle/>
                    <a:p>
                      <a:pPr algn="ctr" fontAlgn="b"/>
                      <a:r>
                        <a:rPr lang="en-US" altLang="zh-CN" sz="1400" kern="1200" dirty="0">
                          <a:solidFill>
                            <a:schemeClr val="tx1"/>
                          </a:solidFill>
                          <a:latin typeface="+mn-lt"/>
                          <a:ea typeface="+mn-ea"/>
                          <a:cs typeface="+mn-cs"/>
                        </a:rPr>
                        <a:t>1.4144</a:t>
                      </a:r>
                    </a:p>
                  </a:txBody>
                  <a:tcPr marL="5443" marR="5443" marT="5443" marB="0" anchor="ctr"/>
                </a:tc>
                <a:tc>
                  <a:txBody>
                    <a:bodyPr/>
                    <a:lstStyle/>
                    <a:p>
                      <a:pPr algn="ctr" fontAlgn="b"/>
                      <a:r>
                        <a:rPr lang="en-US" altLang="zh-CN" sz="1400" kern="1200" dirty="0">
                          <a:solidFill>
                            <a:schemeClr val="tx1"/>
                          </a:solidFill>
                          <a:latin typeface="+mn-lt"/>
                          <a:ea typeface="+mn-ea"/>
                          <a:cs typeface="+mn-cs"/>
                        </a:rPr>
                        <a:t>1.68</a:t>
                      </a:r>
                    </a:p>
                  </a:txBody>
                  <a:tcPr marL="5443" marR="5443" marT="5443" marB="0" anchor="ctr"/>
                </a:tc>
                <a:tc>
                  <a:txBody>
                    <a:bodyPr/>
                    <a:lstStyle/>
                    <a:p>
                      <a:pPr algn="ctr" fontAlgn="b"/>
                      <a:r>
                        <a:rPr lang="en-US" altLang="zh-CN" sz="1400" kern="1200">
                          <a:solidFill>
                            <a:schemeClr val="tx1"/>
                          </a:solidFill>
                          <a:latin typeface="+mn-lt"/>
                          <a:ea typeface="+mn-ea"/>
                          <a:cs typeface="+mn-cs"/>
                        </a:rPr>
                        <a:t>0.0932</a:t>
                      </a:r>
                    </a:p>
                  </a:txBody>
                  <a:tcPr marL="5443" marR="5443" marT="5443" marB="0" anchor="ctr"/>
                </a:tc>
                <a:extLst>
                  <a:ext uri="{0D108BD9-81ED-4DB2-BD59-A6C34878D82A}">
                    <a16:rowId xmlns:a16="http://schemas.microsoft.com/office/drawing/2014/main" val="3066250989"/>
                  </a:ext>
                </a:extLst>
              </a:tr>
              <a:tr h="3672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400" dirty="0"/>
                        <a:t>莫诺拉韦</a:t>
                      </a:r>
                    </a:p>
                  </a:txBody>
                  <a:tcPr marL="116174" marR="116174" marT="58087" marB="58087" anchor="ctr"/>
                </a:tc>
                <a:tc>
                  <a:txBody>
                    <a:bodyPr/>
                    <a:lstStyle/>
                    <a:p>
                      <a:pPr algn="ctr" fontAlgn="b"/>
                      <a:r>
                        <a:rPr lang="en-US" altLang="zh-CN" sz="1400" kern="1200">
                          <a:solidFill>
                            <a:schemeClr val="tx1"/>
                          </a:solidFill>
                          <a:latin typeface="+mn-lt"/>
                          <a:ea typeface="+mn-ea"/>
                          <a:cs typeface="+mn-cs"/>
                        </a:rPr>
                        <a:t>-6.7872</a:t>
                      </a:r>
                    </a:p>
                  </a:txBody>
                  <a:tcPr marL="5443" marR="5443" marT="5443" marB="0" anchor="ctr"/>
                </a:tc>
                <a:tc>
                  <a:txBody>
                    <a:bodyPr/>
                    <a:lstStyle/>
                    <a:p>
                      <a:pPr algn="ctr" fontAlgn="b"/>
                      <a:r>
                        <a:rPr lang="en-US" altLang="zh-CN" sz="1400" kern="1200">
                          <a:solidFill>
                            <a:schemeClr val="tx1"/>
                          </a:solidFill>
                          <a:latin typeface="+mn-lt"/>
                          <a:ea typeface="+mn-ea"/>
                          <a:cs typeface="+mn-cs"/>
                        </a:rPr>
                        <a:t>79.8598</a:t>
                      </a:r>
                    </a:p>
                  </a:txBody>
                  <a:tcPr marL="5443" marR="5443" marT="5443" marB="0" anchor="ctr"/>
                </a:tc>
                <a:tc>
                  <a:txBody>
                    <a:bodyPr/>
                    <a:lstStyle/>
                    <a:p>
                      <a:pPr algn="ctr" fontAlgn="b"/>
                      <a:r>
                        <a:rPr lang="en-US" altLang="zh-CN" sz="1400" kern="1200">
                          <a:solidFill>
                            <a:schemeClr val="tx1"/>
                          </a:solidFill>
                          <a:latin typeface="+mn-lt"/>
                          <a:ea typeface="+mn-ea"/>
                          <a:cs typeface="+mn-cs"/>
                        </a:rPr>
                        <a:t>-0.08</a:t>
                      </a:r>
                    </a:p>
                  </a:txBody>
                  <a:tcPr marL="5443" marR="5443" marT="5443" marB="0" anchor="ctr"/>
                </a:tc>
                <a:tc>
                  <a:txBody>
                    <a:bodyPr/>
                    <a:lstStyle/>
                    <a:p>
                      <a:pPr algn="ctr" fontAlgn="b"/>
                      <a:r>
                        <a:rPr lang="en-US" altLang="zh-CN" sz="1400" kern="1200" dirty="0">
                          <a:solidFill>
                            <a:schemeClr val="tx1"/>
                          </a:solidFill>
                          <a:latin typeface="+mn-lt"/>
                          <a:ea typeface="+mn-ea"/>
                          <a:cs typeface="+mn-cs"/>
                        </a:rPr>
                        <a:t>0.9323</a:t>
                      </a:r>
                    </a:p>
                  </a:txBody>
                  <a:tcPr marL="5443" marR="5443" marT="5443" marB="0" anchor="ctr"/>
                </a:tc>
                <a:extLst>
                  <a:ext uri="{0D108BD9-81ED-4DB2-BD59-A6C34878D82A}">
                    <a16:rowId xmlns:a16="http://schemas.microsoft.com/office/drawing/2014/main" val="1428290270"/>
                  </a:ext>
                </a:extLst>
              </a:tr>
              <a:tr h="402609">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400" b="1" dirty="0"/>
                        <a:t>核酸转阴</a:t>
                      </a:r>
                    </a:p>
                  </a:txBody>
                  <a:tcPr marL="116174" marR="116174" marT="58087" marB="58087" anchor="ctr"/>
                </a:tc>
                <a:tc>
                  <a:txBody>
                    <a:bodyPr/>
                    <a:lstStyle/>
                    <a:p>
                      <a:pPr algn="ctr"/>
                      <a:endParaRPr lang="zh-CN" altLang="en-US" sz="1400" dirty="0"/>
                    </a:p>
                  </a:txBody>
                  <a:tcPr marL="116174" marR="116174" marT="58087" marB="58087" anchor="ctr"/>
                </a:tc>
                <a:tc>
                  <a:txBody>
                    <a:bodyPr/>
                    <a:lstStyle/>
                    <a:p>
                      <a:pPr algn="ctr" fontAlgn="b"/>
                      <a:endParaRPr lang="en-US" altLang="zh-CN" sz="1400" kern="1200" dirty="0">
                        <a:solidFill>
                          <a:schemeClr val="dk1"/>
                        </a:solidFill>
                        <a:latin typeface="+mn-lt"/>
                        <a:ea typeface="+mn-ea"/>
                        <a:cs typeface="+mn-cs"/>
                      </a:endParaRPr>
                    </a:p>
                  </a:txBody>
                  <a:tcPr marL="5443" marR="5443" marT="5443" marB="0" anchor="ctr"/>
                </a:tc>
                <a:tc>
                  <a:txBody>
                    <a:bodyPr/>
                    <a:lstStyle/>
                    <a:p>
                      <a:pPr algn="ctr" fontAlgn="b"/>
                      <a:endParaRPr lang="en-US" altLang="zh-CN" sz="1400" kern="1200" dirty="0">
                        <a:solidFill>
                          <a:schemeClr val="dk1"/>
                        </a:solidFill>
                        <a:latin typeface="+mn-lt"/>
                        <a:ea typeface="+mn-ea"/>
                        <a:cs typeface="+mn-cs"/>
                      </a:endParaRPr>
                    </a:p>
                  </a:txBody>
                  <a:tcPr marL="5443" marR="5443" marT="5443" marB="0" anchor="ctr"/>
                </a:tc>
                <a:tc>
                  <a:txBody>
                    <a:bodyPr/>
                    <a:lstStyle/>
                    <a:p>
                      <a:pPr algn="ctr" fontAlgn="b"/>
                      <a:endParaRPr lang="en-US" altLang="zh-CN" sz="1400" kern="1200" dirty="0">
                        <a:solidFill>
                          <a:srgbClr val="FF0000"/>
                        </a:solidFill>
                        <a:latin typeface="+mn-lt"/>
                        <a:ea typeface="+mn-ea"/>
                        <a:cs typeface="+mn-cs"/>
                      </a:endParaRPr>
                    </a:p>
                  </a:txBody>
                  <a:tcPr marL="5443" marR="5443" marT="5443" marB="0" anchor="ctr"/>
                </a:tc>
                <a:extLst>
                  <a:ext uri="{0D108BD9-81ED-4DB2-BD59-A6C34878D82A}">
                    <a16:rowId xmlns:a16="http://schemas.microsoft.com/office/drawing/2014/main" val="2410872806"/>
                  </a:ext>
                </a:extLst>
              </a:tr>
              <a:tr h="389391">
                <a:tc>
                  <a:txBody>
                    <a:bodyPr/>
                    <a:lstStyle/>
                    <a:p>
                      <a:r>
                        <a:rPr lang="zh-CN" altLang="en-US" sz="1400" dirty="0"/>
                        <a:t>来瑞特韦</a:t>
                      </a:r>
                    </a:p>
                  </a:txBody>
                  <a:tcPr marL="116174" marR="116174" marT="58087" marB="58087" anchor="ctr"/>
                </a:tc>
                <a:tc>
                  <a:txBody>
                    <a:bodyPr/>
                    <a:lstStyle/>
                    <a:p>
                      <a:pPr algn="ctr" fontAlgn="b"/>
                      <a:r>
                        <a:rPr lang="en-US" altLang="zh-CN" sz="1400" kern="1200" dirty="0">
                          <a:solidFill>
                            <a:schemeClr val="tx1"/>
                          </a:solidFill>
                          <a:latin typeface="+mn-lt"/>
                          <a:ea typeface="+mn-ea"/>
                          <a:cs typeface="+mn-cs"/>
                        </a:rPr>
                        <a:t>2.2116</a:t>
                      </a:r>
                    </a:p>
                  </a:txBody>
                  <a:tcPr marL="5443" marR="5443" marT="5443" marB="0" anchor="ctr"/>
                </a:tc>
                <a:tc>
                  <a:txBody>
                    <a:bodyPr/>
                    <a:lstStyle/>
                    <a:p>
                      <a:pPr algn="ctr" fontAlgn="b"/>
                      <a:r>
                        <a:rPr lang="en-US" altLang="zh-CN" sz="1400" kern="1200" dirty="0">
                          <a:solidFill>
                            <a:schemeClr val="tx1"/>
                          </a:solidFill>
                          <a:latin typeface="+mn-lt"/>
                          <a:ea typeface="+mn-ea"/>
                          <a:cs typeface="+mn-cs"/>
                        </a:rPr>
                        <a:t>1.0020</a:t>
                      </a:r>
                    </a:p>
                  </a:txBody>
                  <a:tcPr marL="5443" marR="5443" marT="5443" marB="0" anchor="ctr"/>
                </a:tc>
                <a:tc>
                  <a:txBody>
                    <a:bodyPr/>
                    <a:lstStyle/>
                    <a:p>
                      <a:pPr algn="ctr" fontAlgn="b"/>
                      <a:r>
                        <a:rPr lang="en-US" altLang="zh-CN" sz="1400" kern="1200" dirty="0">
                          <a:solidFill>
                            <a:schemeClr val="tx1"/>
                          </a:solidFill>
                          <a:latin typeface="+mn-lt"/>
                          <a:ea typeface="+mn-ea"/>
                          <a:cs typeface="+mn-cs"/>
                        </a:rPr>
                        <a:t>2.21</a:t>
                      </a:r>
                    </a:p>
                  </a:txBody>
                  <a:tcPr marL="5443" marR="5443" marT="5443" marB="0" anchor="ctr"/>
                </a:tc>
                <a:tc>
                  <a:txBody>
                    <a:bodyPr/>
                    <a:lstStyle/>
                    <a:p>
                      <a:pPr algn="ctr" fontAlgn="b"/>
                      <a:r>
                        <a:rPr lang="en-US" altLang="zh-CN" sz="1400" kern="1200" dirty="0">
                          <a:solidFill>
                            <a:srgbClr val="FF0000"/>
                          </a:solidFill>
                          <a:latin typeface="+mn-lt"/>
                          <a:ea typeface="+mn-ea"/>
                          <a:cs typeface="+mn-cs"/>
                        </a:rPr>
                        <a:t>0.0273</a:t>
                      </a:r>
                    </a:p>
                  </a:txBody>
                  <a:tcPr marL="5443" marR="5443" marT="5443" marB="0" anchor="ctr"/>
                </a:tc>
                <a:extLst>
                  <a:ext uri="{0D108BD9-81ED-4DB2-BD59-A6C34878D82A}">
                    <a16:rowId xmlns:a16="http://schemas.microsoft.com/office/drawing/2014/main" val="3571973161"/>
                  </a:ext>
                </a:extLst>
              </a:tr>
              <a:tr h="373325">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400" dirty="0"/>
                        <a:t>莫诺拉韦</a:t>
                      </a:r>
                    </a:p>
                  </a:txBody>
                  <a:tcPr marL="116174" marR="116174" marT="58087" marB="58087" anchor="ctr"/>
                </a:tc>
                <a:tc>
                  <a:txBody>
                    <a:bodyPr/>
                    <a:lstStyle/>
                    <a:p>
                      <a:pPr algn="ctr" fontAlgn="b"/>
                      <a:r>
                        <a:rPr lang="en-US" altLang="zh-CN" sz="1400" kern="1200" dirty="0">
                          <a:solidFill>
                            <a:schemeClr val="tx1"/>
                          </a:solidFill>
                          <a:latin typeface="+mn-lt"/>
                          <a:ea typeface="+mn-ea"/>
                          <a:cs typeface="+mn-cs"/>
                        </a:rPr>
                        <a:t>2.2502</a:t>
                      </a:r>
                    </a:p>
                  </a:txBody>
                  <a:tcPr marL="5443" marR="5443" marT="5443" marB="0" anchor="ctr"/>
                </a:tc>
                <a:tc>
                  <a:txBody>
                    <a:bodyPr/>
                    <a:lstStyle/>
                    <a:p>
                      <a:pPr algn="ctr" fontAlgn="b"/>
                      <a:r>
                        <a:rPr lang="en-US" altLang="zh-CN" sz="1400" kern="1200" dirty="0">
                          <a:solidFill>
                            <a:schemeClr val="tx1"/>
                          </a:solidFill>
                          <a:latin typeface="+mn-lt"/>
                          <a:ea typeface="+mn-ea"/>
                          <a:cs typeface="+mn-cs"/>
                        </a:rPr>
                        <a:t>1.0012</a:t>
                      </a:r>
                    </a:p>
                  </a:txBody>
                  <a:tcPr marL="5443" marR="5443" marT="5443" marB="0" anchor="ctr"/>
                </a:tc>
                <a:tc>
                  <a:txBody>
                    <a:bodyPr/>
                    <a:lstStyle/>
                    <a:p>
                      <a:pPr algn="ctr" fontAlgn="b"/>
                      <a:r>
                        <a:rPr lang="en-US" altLang="zh-CN" sz="1400" kern="1200" dirty="0">
                          <a:solidFill>
                            <a:schemeClr val="tx1"/>
                          </a:solidFill>
                          <a:latin typeface="+mn-lt"/>
                          <a:ea typeface="+mn-ea"/>
                          <a:cs typeface="+mn-cs"/>
                        </a:rPr>
                        <a:t>2.25</a:t>
                      </a:r>
                    </a:p>
                  </a:txBody>
                  <a:tcPr marL="5443" marR="5443" marT="5443" marB="0" anchor="ctr"/>
                </a:tc>
                <a:tc>
                  <a:txBody>
                    <a:bodyPr/>
                    <a:lstStyle/>
                    <a:p>
                      <a:pPr algn="ctr" fontAlgn="b"/>
                      <a:r>
                        <a:rPr lang="en-US" altLang="zh-CN" sz="1400" kern="1200" dirty="0">
                          <a:solidFill>
                            <a:srgbClr val="FF0000"/>
                          </a:solidFill>
                          <a:latin typeface="+mn-lt"/>
                          <a:ea typeface="+mn-ea"/>
                          <a:cs typeface="+mn-cs"/>
                        </a:rPr>
                        <a:t>0.0246</a:t>
                      </a:r>
                    </a:p>
                  </a:txBody>
                  <a:tcPr marL="5443" marR="5443" marT="5443" marB="0" anchor="ctr"/>
                </a:tc>
                <a:extLst>
                  <a:ext uri="{0D108BD9-81ED-4DB2-BD59-A6C34878D82A}">
                    <a16:rowId xmlns:a16="http://schemas.microsoft.com/office/drawing/2014/main" val="3009558752"/>
                  </a:ext>
                </a:extLst>
              </a:tr>
              <a:tr h="4032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400" b="1" dirty="0"/>
                        <a:t>疾病分型加重</a:t>
                      </a:r>
                    </a:p>
                  </a:txBody>
                  <a:tcPr marL="116174" marR="116174" marT="58087" marB="58087" anchor="ctr"/>
                </a:tc>
                <a:tc>
                  <a:txBody>
                    <a:bodyPr/>
                    <a:lstStyle/>
                    <a:p>
                      <a:pPr algn="ctr"/>
                      <a:endParaRPr lang="zh-CN" altLang="en-US" sz="1400" b="1" dirty="0"/>
                    </a:p>
                  </a:txBody>
                  <a:tcPr marL="116174" marR="116174" marT="58087" marB="58087" anchor="ctr"/>
                </a:tc>
                <a:tc>
                  <a:txBody>
                    <a:bodyPr/>
                    <a:lstStyle/>
                    <a:p>
                      <a:pPr algn="ctr" fontAlgn="b"/>
                      <a:endParaRPr lang="en-US" altLang="zh-CN" sz="1400" kern="1200" dirty="0">
                        <a:solidFill>
                          <a:schemeClr val="dk1"/>
                        </a:solidFill>
                        <a:latin typeface="+mn-lt"/>
                        <a:ea typeface="+mn-ea"/>
                        <a:cs typeface="+mn-cs"/>
                      </a:endParaRPr>
                    </a:p>
                  </a:txBody>
                  <a:tcPr marL="5443" marR="5443" marT="5443" marB="0" anchor="ctr"/>
                </a:tc>
                <a:tc>
                  <a:txBody>
                    <a:bodyPr/>
                    <a:lstStyle/>
                    <a:p>
                      <a:pPr algn="ctr" fontAlgn="b"/>
                      <a:endParaRPr lang="en-US" altLang="zh-CN" sz="1400" kern="1200" dirty="0">
                        <a:solidFill>
                          <a:schemeClr val="dk1"/>
                        </a:solidFill>
                        <a:latin typeface="+mn-lt"/>
                        <a:ea typeface="+mn-ea"/>
                        <a:cs typeface="+mn-cs"/>
                      </a:endParaRPr>
                    </a:p>
                  </a:txBody>
                  <a:tcPr marL="5443" marR="5443" marT="5443" marB="0" anchor="ctr"/>
                </a:tc>
                <a:tc>
                  <a:txBody>
                    <a:bodyPr/>
                    <a:lstStyle/>
                    <a:p>
                      <a:pPr algn="ctr" fontAlgn="b"/>
                      <a:endParaRPr lang="en-US" altLang="zh-CN" sz="1400" kern="1200" dirty="0">
                        <a:solidFill>
                          <a:srgbClr val="FF0000"/>
                        </a:solidFill>
                        <a:latin typeface="+mn-lt"/>
                        <a:ea typeface="+mn-ea"/>
                        <a:cs typeface="+mn-cs"/>
                      </a:endParaRPr>
                    </a:p>
                  </a:txBody>
                  <a:tcPr marL="5443" marR="5443" marT="5443" marB="0" anchor="ctr"/>
                </a:tc>
                <a:extLst>
                  <a:ext uri="{0D108BD9-81ED-4DB2-BD59-A6C34878D82A}">
                    <a16:rowId xmlns:a16="http://schemas.microsoft.com/office/drawing/2014/main" val="3313656673"/>
                  </a:ext>
                </a:extLst>
              </a:tr>
              <a:tr h="359677">
                <a:tc>
                  <a:txBody>
                    <a:bodyPr/>
                    <a:lstStyle/>
                    <a:p>
                      <a:r>
                        <a:rPr lang="zh-CN" altLang="en-US" sz="1400" dirty="0"/>
                        <a:t>来瑞特韦</a:t>
                      </a:r>
                    </a:p>
                  </a:txBody>
                  <a:tcPr marL="116174" marR="116174" marT="58087" marB="58087" anchor="ctr"/>
                </a:tc>
                <a:tc>
                  <a:txBody>
                    <a:bodyPr/>
                    <a:lstStyle/>
                    <a:p>
                      <a:pPr algn="ctr" fontAlgn="b"/>
                      <a:r>
                        <a:rPr lang="en-US" altLang="zh-CN" sz="1400" kern="1200" dirty="0">
                          <a:solidFill>
                            <a:schemeClr val="tx1"/>
                          </a:solidFill>
                          <a:latin typeface="+mn-lt"/>
                          <a:ea typeface="+mn-ea"/>
                          <a:cs typeface="+mn-cs"/>
                        </a:rPr>
                        <a:t>11.7405</a:t>
                      </a:r>
                    </a:p>
                  </a:txBody>
                  <a:tcPr marL="5443" marR="5443" marT="5443" marB="0" anchor="ctr"/>
                </a:tc>
                <a:tc>
                  <a:txBody>
                    <a:bodyPr/>
                    <a:lstStyle/>
                    <a:p>
                      <a:pPr algn="ctr" fontAlgn="b"/>
                      <a:r>
                        <a:rPr lang="en-US" altLang="zh-CN" sz="1400" kern="1200" dirty="0">
                          <a:solidFill>
                            <a:schemeClr val="tx1"/>
                          </a:solidFill>
                          <a:latin typeface="+mn-lt"/>
                          <a:ea typeface="+mn-ea"/>
                          <a:cs typeface="+mn-cs"/>
                        </a:rPr>
                        <a:t>114.9687</a:t>
                      </a:r>
                    </a:p>
                  </a:txBody>
                  <a:tcPr marL="5443" marR="5443" marT="5443" marB="0" anchor="ctr"/>
                </a:tc>
                <a:tc>
                  <a:txBody>
                    <a:bodyPr/>
                    <a:lstStyle/>
                    <a:p>
                      <a:pPr algn="ctr" fontAlgn="b"/>
                      <a:r>
                        <a:rPr lang="en-US" altLang="zh-CN" sz="1400" kern="1200" dirty="0">
                          <a:solidFill>
                            <a:schemeClr val="tx1"/>
                          </a:solidFill>
                          <a:latin typeface="+mn-lt"/>
                          <a:ea typeface="+mn-ea"/>
                          <a:cs typeface="+mn-cs"/>
                        </a:rPr>
                        <a:t>0.10</a:t>
                      </a:r>
                    </a:p>
                  </a:txBody>
                  <a:tcPr marL="5443" marR="5443" marT="5443" marB="0" anchor="ctr"/>
                </a:tc>
                <a:tc>
                  <a:txBody>
                    <a:bodyPr/>
                    <a:lstStyle/>
                    <a:p>
                      <a:pPr algn="ctr" fontAlgn="b"/>
                      <a:r>
                        <a:rPr lang="en-US" altLang="zh-CN" sz="1400" kern="1200" dirty="0">
                          <a:solidFill>
                            <a:schemeClr val="tx1"/>
                          </a:solidFill>
                          <a:latin typeface="+mn-lt"/>
                          <a:ea typeface="+mn-ea"/>
                          <a:cs typeface="+mn-cs"/>
                        </a:rPr>
                        <a:t>0.9187</a:t>
                      </a:r>
                    </a:p>
                  </a:txBody>
                  <a:tcPr marL="5443" marR="5443" marT="5443" marB="0" anchor="ctr"/>
                </a:tc>
                <a:extLst>
                  <a:ext uri="{0D108BD9-81ED-4DB2-BD59-A6C34878D82A}">
                    <a16:rowId xmlns:a16="http://schemas.microsoft.com/office/drawing/2014/main" val="1178391418"/>
                  </a:ext>
                </a:extLst>
              </a:tr>
              <a:tr h="39632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400" dirty="0"/>
                        <a:t>莫诺拉韦</a:t>
                      </a:r>
                    </a:p>
                  </a:txBody>
                  <a:tcPr marL="116174" marR="116174" marT="58087" marB="58087" anchor="ctr"/>
                </a:tc>
                <a:tc>
                  <a:txBody>
                    <a:bodyPr/>
                    <a:lstStyle/>
                    <a:p>
                      <a:pPr algn="ctr" fontAlgn="b"/>
                      <a:r>
                        <a:rPr lang="en-US" altLang="zh-CN" sz="1400" kern="1200" dirty="0">
                          <a:solidFill>
                            <a:schemeClr val="tx1"/>
                          </a:solidFill>
                          <a:latin typeface="+mn-lt"/>
                          <a:ea typeface="+mn-ea"/>
                          <a:cs typeface="+mn-cs"/>
                        </a:rPr>
                        <a:t>11.7405</a:t>
                      </a:r>
                    </a:p>
                  </a:txBody>
                  <a:tcPr marL="5443" marR="5443" marT="5443" marB="0" anchor="ctr"/>
                </a:tc>
                <a:tc>
                  <a:txBody>
                    <a:bodyPr/>
                    <a:lstStyle/>
                    <a:p>
                      <a:pPr algn="ctr" fontAlgn="b"/>
                      <a:r>
                        <a:rPr lang="en-US" altLang="zh-CN" sz="1400" kern="1200" dirty="0">
                          <a:solidFill>
                            <a:schemeClr val="tx1"/>
                          </a:solidFill>
                          <a:latin typeface="+mn-lt"/>
                          <a:ea typeface="+mn-ea"/>
                          <a:cs typeface="+mn-cs"/>
                        </a:rPr>
                        <a:t>114.9687</a:t>
                      </a:r>
                    </a:p>
                  </a:txBody>
                  <a:tcPr marL="5443" marR="5443" marT="5443" marB="0" anchor="ctr"/>
                </a:tc>
                <a:tc>
                  <a:txBody>
                    <a:bodyPr/>
                    <a:lstStyle/>
                    <a:p>
                      <a:pPr algn="ctr" fontAlgn="b"/>
                      <a:r>
                        <a:rPr lang="en-US" altLang="zh-CN" sz="1400" kern="1200" dirty="0">
                          <a:solidFill>
                            <a:schemeClr val="tx1"/>
                          </a:solidFill>
                          <a:latin typeface="+mn-lt"/>
                          <a:ea typeface="+mn-ea"/>
                          <a:cs typeface="+mn-cs"/>
                        </a:rPr>
                        <a:t>0.10</a:t>
                      </a:r>
                    </a:p>
                  </a:txBody>
                  <a:tcPr marL="5443" marR="5443" marT="5443" marB="0" anchor="ctr"/>
                </a:tc>
                <a:tc>
                  <a:txBody>
                    <a:bodyPr/>
                    <a:lstStyle/>
                    <a:p>
                      <a:pPr algn="ctr" fontAlgn="b"/>
                      <a:r>
                        <a:rPr lang="en-US" altLang="zh-CN" sz="1400" kern="1200" dirty="0">
                          <a:solidFill>
                            <a:schemeClr val="tx1"/>
                          </a:solidFill>
                          <a:latin typeface="+mn-lt"/>
                          <a:ea typeface="+mn-ea"/>
                          <a:cs typeface="+mn-cs"/>
                        </a:rPr>
                        <a:t>0.9187</a:t>
                      </a:r>
                    </a:p>
                  </a:txBody>
                  <a:tcPr marL="5443" marR="5443" marT="5443" marB="0" anchor="ctr"/>
                </a:tc>
                <a:extLst>
                  <a:ext uri="{0D108BD9-81ED-4DB2-BD59-A6C34878D82A}">
                    <a16:rowId xmlns:a16="http://schemas.microsoft.com/office/drawing/2014/main" val="3165680442"/>
                  </a:ext>
                </a:extLst>
              </a:tr>
            </a:tbl>
          </a:graphicData>
        </a:graphic>
      </p:graphicFrame>
      <p:graphicFrame>
        <p:nvGraphicFramePr>
          <p:cNvPr id="7" name="表格 6">
            <a:extLst>
              <a:ext uri="{FF2B5EF4-FFF2-40B4-BE49-F238E27FC236}">
                <a16:creationId xmlns:a16="http://schemas.microsoft.com/office/drawing/2014/main" id="{4189CB58-3917-9990-9D60-7A1C1BF5E08F}"/>
              </a:ext>
            </a:extLst>
          </p:cNvPr>
          <p:cNvGraphicFramePr>
            <a:graphicFrameLocks noGrp="1"/>
          </p:cNvGraphicFramePr>
          <p:nvPr/>
        </p:nvGraphicFramePr>
        <p:xfrm>
          <a:off x="6382201" y="1939045"/>
          <a:ext cx="5388993" cy="1894295"/>
        </p:xfrm>
        <a:graphic>
          <a:graphicData uri="http://schemas.openxmlformats.org/drawingml/2006/table">
            <a:tbl>
              <a:tblPr firstRow="1" bandRow="1">
                <a:tableStyleId>{EB344D84-9AFB-497E-A393-DC336BA19D2E}</a:tableStyleId>
              </a:tblPr>
              <a:tblGrid>
                <a:gridCol w="1185483">
                  <a:extLst>
                    <a:ext uri="{9D8B030D-6E8A-4147-A177-3AD203B41FA5}">
                      <a16:colId xmlns:a16="http://schemas.microsoft.com/office/drawing/2014/main" val="3589822178"/>
                    </a:ext>
                  </a:extLst>
                </a:gridCol>
                <a:gridCol w="1044053">
                  <a:extLst>
                    <a:ext uri="{9D8B030D-6E8A-4147-A177-3AD203B41FA5}">
                      <a16:colId xmlns:a16="http://schemas.microsoft.com/office/drawing/2014/main" val="289669283"/>
                    </a:ext>
                  </a:extLst>
                </a:gridCol>
                <a:gridCol w="1207827">
                  <a:extLst>
                    <a:ext uri="{9D8B030D-6E8A-4147-A177-3AD203B41FA5}">
                      <a16:colId xmlns:a16="http://schemas.microsoft.com/office/drawing/2014/main" val="1104941549"/>
                    </a:ext>
                  </a:extLst>
                </a:gridCol>
                <a:gridCol w="907576">
                  <a:extLst>
                    <a:ext uri="{9D8B030D-6E8A-4147-A177-3AD203B41FA5}">
                      <a16:colId xmlns:a16="http://schemas.microsoft.com/office/drawing/2014/main" val="2458496799"/>
                    </a:ext>
                  </a:extLst>
                </a:gridCol>
                <a:gridCol w="1044054">
                  <a:extLst>
                    <a:ext uri="{9D8B030D-6E8A-4147-A177-3AD203B41FA5}">
                      <a16:colId xmlns:a16="http://schemas.microsoft.com/office/drawing/2014/main" val="4139703840"/>
                    </a:ext>
                  </a:extLst>
                </a:gridCol>
              </a:tblGrid>
              <a:tr h="365746">
                <a:tc>
                  <a:txBody>
                    <a:bodyPr/>
                    <a:lstStyle/>
                    <a:p>
                      <a:endParaRPr lang="zh-CN" altLang="en-US" sz="1600" dirty="0"/>
                    </a:p>
                  </a:txBody>
                  <a:tcPr marL="116174" marR="116174" marT="58087" marB="58087"/>
                </a:tc>
                <a:tc>
                  <a:txBody>
                    <a:bodyPr/>
                    <a:lstStyle/>
                    <a:p>
                      <a:pPr algn="ctr" fontAlgn="b"/>
                      <a:r>
                        <a:rPr lang="en-US" sz="1600" b="1" kern="1200" dirty="0">
                          <a:solidFill>
                            <a:schemeClr val="lt1"/>
                          </a:solidFill>
                          <a:latin typeface="+mn-lt"/>
                          <a:ea typeface="+mn-ea"/>
                          <a:cs typeface="+mn-cs"/>
                        </a:rPr>
                        <a:t>Estimate</a:t>
                      </a:r>
                    </a:p>
                  </a:txBody>
                  <a:tcPr marL="5443" marR="5443" marT="5443" marB="0" anchor="ctr"/>
                </a:tc>
                <a:tc>
                  <a:txBody>
                    <a:bodyPr/>
                    <a:lstStyle/>
                    <a:p>
                      <a:pPr algn="ctr" fontAlgn="b"/>
                      <a:r>
                        <a:rPr lang="en-US" sz="1600" b="1" kern="1200">
                          <a:solidFill>
                            <a:schemeClr val="lt1"/>
                          </a:solidFill>
                          <a:latin typeface="+mn-lt"/>
                          <a:ea typeface="+mn-ea"/>
                          <a:cs typeface="+mn-cs"/>
                        </a:rPr>
                        <a:t>Std. Error</a:t>
                      </a:r>
                    </a:p>
                  </a:txBody>
                  <a:tcPr marL="5443" marR="5443" marT="5443" marB="0" anchor="ctr"/>
                </a:tc>
                <a:tc>
                  <a:txBody>
                    <a:bodyPr/>
                    <a:lstStyle/>
                    <a:p>
                      <a:pPr algn="ctr" fontAlgn="b"/>
                      <a:r>
                        <a:rPr lang="en-US" sz="1600" b="1" kern="1200" dirty="0">
                          <a:solidFill>
                            <a:schemeClr val="lt1"/>
                          </a:solidFill>
                          <a:latin typeface="+mn-lt"/>
                          <a:ea typeface="+mn-ea"/>
                          <a:cs typeface="+mn-cs"/>
                        </a:rPr>
                        <a:t>t value</a:t>
                      </a:r>
                    </a:p>
                  </a:txBody>
                  <a:tcPr marL="5443" marR="5443" marT="5443" marB="0" anchor="ctr"/>
                </a:tc>
                <a:tc>
                  <a:txBody>
                    <a:bodyPr/>
                    <a:lstStyle/>
                    <a:p>
                      <a:pPr algn="ctr" fontAlgn="b"/>
                      <a:r>
                        <a:rPr lang="en-US" sz="1600" b="1" kern="1200" dirty="0" err="1">
                          <a:solidFill>
                            <a:schemeClr val="lt1"/>
                          </a:solidFill>
                          <a:latin typeface="+mn-lt"/>
                          <a:ea typeface="+mn-ea"/>
                          <a:cs typeface="+mn-cs"/>
                        </a:rPr>
                        <a:t>Pr</a:t>
                      </a:r>
                      <a:r>
                        <a:rPr lang="en-US" sz="1600" b="1" kern="1200" dirty="0">
                          <a:solidFill>
                            <a:schemeClr val="lt1"/>
                          </a:solidFill>
                          <a:latin typeface="+mn-lt"/>
                          <a:ea typeface="+mn-ea"/>
                          <a:cs typeface="+mn-cs"/>
                        </a:rPr>
                        <a:t>(&gt;|t|)</a:t>
                      </a:r>
                    </a:p>
                  </a:txBody>
                  <a:tcPr marL="5443" marR="5443" marT="5443" marB="0" anchor="ctr"/>
                </a:tc>
                <a:extLst>
                  <a:ext uri="{0D108BD9-81ED-4DB2-BD59-A6C34878D82A}">
                    <a16:rowId xmlns:a16="http://schemas.microsoft.com/office/drawing/2014/main" val="2511869162"/>
                  </a:ext>
                </a:extLst>
              </a:tr>
              <a:tr h="375313">
                <a:tc>
                  <a:txBody>
                    <a:bodyPr/>
                    <a:lstStyle/>
                    <a:p>
                      <a:r>
                        <a:rPr lang="zh-CN" altLang="en-US" sz="1400" b="1" dirty="0"/>
                        <a:t>住院时长</a:t>
                      </a:r>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dirty="0"/>
                    </a:p>
                  </a:txBody>
                  <a:tcPr marL="116174" marR="116174" marT="58087" marB="58087" anchor="ctr"/>
                </a:tc>
                <a:tc>
                  <a:txBody>
                    <a:bodyPr/>
                    <a:lstStyle/>
                    <a:p>
                      <a:pPr algn="ctr"/>
                      <a:endParaRPr lang="zh-CN" altLang="en-US" sz="1400" dirty="0">
                        <a:solidFill>
                          <a:srgbClr val="FF0000"/>
                        </a:solidFill>
                      </a:endParaRPr>
                    </a:p>
                  </a:txBody>
                  <a:tcPr marL="116174" marR="116174" marT="58087" marB="58087" anchor="ctr"/>
                </a:tc>
                <a:tc>
                  <a:txBody>
                    <a:bodyPr/>
                    <a:lstStyle/>
                    <a:p>
                      <a:pPr algn="ctr"/>
                      <a:endParaRPr lang="zh-CN" altLang="en-US" sz="1400" kern="1200" dirty="0">
                        <a:solidFill>
                          <a:schemeClr val="tx1"/>
                        </a:solidFill>
                        <a:latin typeface="+mn-lt"/>
                        <a:ea typeface="+mn-ea"/>
                        <a:cs typeface="+mn-cs"/>
                      </a:endParaRPr>
                    </a:p>
                  </a:txBody>
                  <a:tcPr marL="116174" marR="116174" marT="58087" marB="58087" anchor="ctr"/>
                </a:tc>
                <a:extLst>
                  <a:ext uri="{0D108BD9-81ED-4DB2-BD59-A6C34878D82A}">
                    <a16:rowId xmlns:a16="http://schemas.microsoft.com/office/drawing/2014/main" val="54822858"/>
                  </a:ext>
                </a:extLst>
              </a:tr>
              <a:tr h="382137">
                <a:tc>
                  <a:txBody>
                    <a:bodyPr/>
                    <a:lstStyle/>
                    <a:p>
                      <a:r>
                        <a:rPr lang="en-US" altLang="zh-CN" sz="1400" dirty="0"/>
                        <a:t>Intercept</a:t>
                      </a:r>
                      <a:endParaRPr lang="zh-CN" altLang="en-US" sz="1400" dirty="0"/>
                    </a:p>
                  </a:txBody>
                  <a:tcPr marL="116174" marR="116174" marT="58087" marB="58087" anchor="ctr"/>
                </a:tc>
                <a:tc>
                  <a:txBody>
                    <a:bodyPr/>
                    <a:lstStyle/>
                    <a:p>
                      <a:pPr algn="ctr" fontAlgn="b"/>
                      <a:r>
                        <a:rPr lang="en-US" altLang="zh-CN" sz="1400" kern="1200" dirty="0">
                          <a:solidFill>
                            <a:schemeClr val="tx1"/>
                          </a:solidFill>
                          <a:latin typeface="+mn-lt"/>
                          <a:ea typeface="+mn-ea"/>
                          <a:cs typeface="+mn-cs"/>
                        </a:rPr>
                        <a:t>15.8649</a:t>
                      </a:r>
                    </a:p>
                  </a:txBody>
                  <a:tcPr marL="5443" marR="5443" marT="5443" marB="0" anchor="ctr"/>
                </a:tc>
                <a:tc>
                  <a:txBody>
                    <a:bodyPr/>
                    <a:lstStyle/>
                    <a:p>
                      <a:pPr algn="ctr" fontAlgn="b"/>
                      <a:r>
                        <a:rPr lang="en-US" altLang="zh-CN" sz="1400" kern="1200" dirty="0">
                          <a:solidFill>
                            <a:schemeClr val="tx1"/>
                          </a:solidFill>
                          <a:latin typeface="+mn-lt"/>
                          <a:ea typeface="+mn-ea"/>
                          <a:cs typeface="+mn-cs"/>
                        </a:rPr>
                        <a:t>1.6137</a:t>
                      </a:r>
                    </a:p>
                  </a:txBody>
                  <a:tcPr marL="5443" marR="5443" marT="5443" marB="0" anchor="ctr"/>
                </a:tc>
                <a:tc>
                  <a:txBody>
                    <a:bodyPr/>
                    <a:lstStyle/>
                    <a:p>
                      <a:pPr algn="ctr" fontAlgn="b"/>
                      <a:r>
                        <a:rPr lang="en-US" altLang="zh-CN" sz="1400" kern="1200" dirty="0">
                          <a:solidFill>
                            <a:schemeClr val="tx1"/>
                          </a:solidFill>
                          <a:latin typeface="+mn-lt"/>
                          <a:ea typeface="+mn-ea"/>
                          <a:cs typeface="+mn-cs"/>
                        </a:rPr>
                        <a:t>9.831</a:t>
                      </a:r>
                    </a:p>
                  </a:txBody>
                  <a:tcPr marL="5443" marR="5443" marT="5443" marB="0" anchor="ctr"/>
                </a:tc>
                <a:tc>
                  <a:txBody>
                    <a:bodyPr/>
                    <a:lstStyle/>
                    <a:p>
                      <a:pPr algn="ctr" fontAlgn="b"/>
                      <a:r>
                        <a:rPr lang="en-US" sz="1400" kern="1200" dirty="0">
                          <a:solidFill>
                            <a:schemeClr val="tx1"/>
                          </a:solidFill>
                          <a:latin typeface="+mn-lt"/>
                          <a:ea typeface="+mn-ea"/>
                          <a:cs typeface="+mn-cs"/>
                        </a:rPr>
                        <a:t>1.44E-12</a:t>
                      </a:r>
                    </a:p>
                  </a:txBody>
                  <a:tcPr marL="5443" marR="5443" marT="5443" marB="0" anchor="ctr"/>
                </a:tc>
                <a:extLst>
                  <a:ext uri="{0D108BD9-81ED-4DB2-BD59-A6C34878D82A}">
                    <a16:rowId xmlns:a16="http://schemas.microsoft.com/office/drawing/2014/main" val="3066250989"/>
                  </a:ext>
                </a:extLst>
              </a:tr>
              <a:tr h="38213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400" dirty="0"/>
                        <a:t>来瑞特韦</a:t>
                      </a:r>
                    </a:p>
                  </a:txBody>
                  <a:tcPr marL="116174" marR="116174" marT="58087" marB="58087" anchor="ctr"/>
                </a:tc>
                <a:tc>
                  <a:txBody>
                    <a:bodyPr/>
                    <a:lstStyle/>
                    <a:p>
                      <a:pPr algn="ctr" fontAlgn="b"/>
                      <a:r>
                        <a:rPr lang="en-US" altLang="zh-CN" sz="1400" kern="1200" dirty="0">
                          <a:solidFill>
                            <a:schemeClr val="tx1"/>
                          </a:solidFill>
                          <a:latin typeface="+mn-lt"/>
                          <a:ea typeface="+mn-ea"/>
                          <a:cs typeface="+mn-cs"/>
                        </a:rPr>
                        <a:t>0.1351</a:t>
                      </a:r>
                    </a:p>
                  </a:txBody>
                  <a:tcPr marL="5443" marR="5443" marT="5443" marB="0" anchor="ctr"/>
                </a:tc>
                <a:tc>
                  <a:txBody>
                    <a:bodyPr/>
                    <a:lstStyle/>
                    <a:p>
                      <a:pPr algn="ctr" fontAlgn="b"/>
                      <a:r>
                        <a:rPr lang="en-US" altLang="zh-CN" sz="1400" kern="1200" dirty="0">
                          <a:solidFill>
                            <a:schemeClr val="tx1"/>
                          </a:solidFill>
                          <a:latin typeface="+mn-lt"/>
                          <a:ea typeface="+mn-ea"/>
                          <a:cs typeface="+mn-cs"/>
                        </a:rPr>
                        <a:t>4.6770</a:t>
                      </a:r>
                    </a:p>
                  </a:txBody>
                  <a:tcPr marL="5443" marR="5443" marT="5443" marB="0" anchor="ctr"/>
                </a:tc>
                <a:tc>
                  <a:txBody>
                    <a:bodyPr/>
                    <a:lstStyle/>
                    <a:p>
                      <a:pPr algn="ctr" fontAlgn="b"/>
                      <a:r>
                        <a:rPr lang="en-US" altLang="zh-CN" sz="1400" kern="1200" dirty="0">
                          <a:solidFill>
                            <a:schemeClr val="tx1"/>
                          </a:solidFill>
                          <a:latin typeface="+mn-lt"/>
                          <a:ea typeface="+mn-ea"/>
                          <a:cs typeface="+mn-cs"/>
                        </a:rPr>
                        <a:t>0.029</a:t>
                      </a:r>
                    </a:p>
                  </a:txBody>
                  <a:tcPr marL="5443" marR="5443" marT="5443" marB="0" anchor="ctr"/>
                </a:tc>
                <a:tc>
                  <a:txBody>
                    <a:bodyPr/>
                    <a:lstStyle/>
                    <a:p>
                      <a:pPr algn="ctr" fontAlgn="b"/>
                      <a:r>
                        <a:rPr lang="en-US" altLang="zh-CN" sz="1400" kern="1200" dirty="0">
                          <a:solidFill>
                            <a:schemeClr val="tx1"/>
                          </a:solidFill>
                          <a:latin typeface="+mn-lt"/>
                          <a:ea typeface="+mn-ea"/>
                          <a:cs typeface="+mn-cs"/>
                        </a:rPr>
                        <a:t>0.977</a:t>
                      </a:r>
                    </a:p>
                  </a:txBody>
                  <a:tcPr marL="5443" marR="5443" marT="5443" marB="0" anchor="ctr"/>
                </a:tc>
                <a:extLst>
                  <a:ext uri="{0D108BD9-81ED-4DB2-BD59-A6C34878D82A}">
                    <a16:rowId xmlns:a16="http://schemas.microsoft.com/office/drawing/2014/main" val="723122632"/>
                  </a:ext>
                </a:extLst>
              </a:tr>
              <a:tr h="38896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400" dirty="0"/>
                        <a:t>莫诺拉韦</a:t>
                      </a:r>
                    </a:p>
                  </a:txBody>
                  <a:tcPr marL="116174" marR="116174" marT="58087" marB="58087" anchor="ctr"/>
                </a:tc>
                <a:tc>
                  <a:txBody>
                    <a:bodyPr/>
                    <a:lstStyle/>
                    <a:p>
                      <a:pPr algn="ctr" fontAlgn="b"/>
                      <a:r>
                        <a:rPr lang="en-US" altLang="zh-CN" sz="1400" kern="1200" dirty="0">
                          <a:solidFill>
                            <a:schemeClr val="tx1"/>
                          </a:solidFill>
                          <a:latin typeface="+mn-lt"/>
                          <a:ea typeface="+mn-ea"/>
                          <a:cs typeface="+mn-cs"/>
                        </a:rPr>
                        <a:t>2.8851</a:t>
                      </a:r>
                    </a:p>
                  </a:txBody>
                  <a:tcPr marL="5443" marR="5443" marT="5443" marB="0" anchor="ctr"/>
                </a:tc>
                <a:tc>
                  <a:txBody>
                    <a:bodyPr/>
                    <a:lstStyle/>
                    <a:p>
                      <a:pPr algn="ctr" fontAlgn="b"/>
                      <a:r>
                        <a:rPr lang="en-US" altLang="zh-CN" sz="1400" kern="1200" dirty="0">
                          <a:solidFill>
                            <a:schemeClr val="tx1"/>
                          </a:solidFill>
                          <a:latin typeface="+mn-lt"/>
                          <a:ea typeface="+mn-ea"/>
                          <a:cs typeface="+mn-cs"/>
                        </a:rPr>
                        <a:t>5.1664</a:t>
                      </a:r>
                    </a:p>
                  </a:txBody>
                  <a:tcPr marL="5443" marR="5443" marT="5443" marB="0" anchor="ctr"/>
                </a:tc>
                <a:tc>
                  <a:txBody>
                    <a:bodyPr/>
                    <a:lstStyle/>
                    <a:p>
                      <a:pPr algn="ctr" fontAlgn="b"/>
                      <a:r>
                        <a:rPr lang="en-US" altLang="zh-CN" sz="1400" kern="1200" dirty="0">
                          <a:solidFill>
                            <a:schemeClr val="tx1"/>
                          </a:solidFill>
                          <a:latin typeface="+mn-lt"/>
                          <a:ea typeface="+mn-ea"/>
                          <a:cs typeface="+mn-cs"/>
                        </a:rPr>
                        <a:t>0.558</a:t>
                      </a:r>
                    </a:p>
                  </a:txBody>
                  <a:tcPr marL="5443" marR="5443" marT="5443" marB="0" anchor="ctr"/>
                </a:tc>
                <a:tc>
                  <a:txBody>
                    <a:bodyPr/>
                    <a:lstStyle/>
                    <a:p>
                      <a:pPr algn="ctr" fontAlgn="b"/>
                      <a:r>
                        <a:rPr lang="en-US" altLang="zh-CN" sz="1400" kern="1200" dirty="0">
                          <a:solidFill>
                            <a:schemeClr val="tx1"/>
                          </a:solidFill>
                          <a:latin typeface="+mn-lt"/>
                          <a:ea typeface="+mn-ea"/>
                          <a:cs typeface="+mn-cs"/>
                        </a:rPr>
                        <a:t>0.579</a:t>
                      </a:r>
                    </a:p>
                  </a:txBody>
                  <a:tcPr marL="5443" marR="5443" marT="5443" marB="0" anchor="ctr"/>
                </a:tc>
                <a:extLst>
                  <a:ext uri="{0D108BD9-81ED-4DB2-BD59-A6C34878D82A}">
                    <a16:rowId xmlns:a16="http://schemas.microsoft.com/office/drawing/2014/main" val="1428290270"/>
                  </a:ext>
                </a:extLst>
              </a:tr>
            </a:tbl>
          </a:graphicData>
        </a:graphic>
      </p:graphicFrame>
      <p:sp>
        <p:nvSpPr>
          <p:cNvPr id="5" name="文本框 4">
            <a:extLst>
              <a:ext uri="{FF2B5EF4-FFF2-40B4-BE49-F238E27FC236}">
                <a16:creationId xmlns:a16="http://schemas.microsoft.com/office/drawing/2014/main" id="{3307838E-8082-CD8B-3856-B79959743D87}"/>
              </a:ext>
            </a:extLst>
          </p:cNvPr>
          <p:cNvSpPr txBox="1"/>
          <p:nvPr/>
        </p:nvSpPr>
        <p:spPr>
          <a:xfrm>
            <a:off x="6353897" y="4484454"/>
            <a:ext cx="5445600" cy="1289905"/>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dirty="0">
                <a:solidFill>
                  <a:schemeClr val="dk1"/>
                </a:solidFill>
              </a:rPr>
              <a:t>同</a:t>
            </a:r>
            <a:r>
              <a:rPr lang="en-US" altLang="zh-CN" dirty="0">
                <a:solidFill>
                  <a:schemeClr val="dk1"/>
                </a:solidFill>
              </a:rPr>
              <a:t>Paxlovid</a:t>
            </a:r>
            <a:r>
              <a:rPr lang="zh-CN" altLang="en-US" dirty="0">
                <a:solidFill>
                  <a:schemeClr val="dk1"/>
                </a:solidFill>
              </a:rPr>
              <a:t>组相比，来瑞特韦组在</a:t>
            </a:r>
            <a:r>
              <a:rPr lang="en-US" altLang="zh-CN" b="1" dirty="0">
                <a:solidFill>
                  <a:schemeClr val="dk1"/>
                </a:solidFill>
              </a:rPr>
              <a:t>D8</a:t>
            </a:r>
            <a:r>
              <a:rPr lang="zh-CN" altLang="en-US" b="1" dirty="0">
                <a:solidFill>
                  <a:schemeClr val="dk1"/>
                </a:solidFill>
              </a:rPr>
              <a:t>核酸转阴率有更好的结果</a:t>
            </a:r>
            <a:r>
              <a:rPr lang="zh-CN" altLang="en-US" dirty="0">
                <a:solidFill>
                  <a:schemeClr val="dk1"/>
                </a:solidFill>
              </a:rPr>
              <a:t>，后续将核酸转阴设定为连续变量，进一步</a:t>
            </a:r>
            <a:r>
              <a:rPr lang="zh-CN" altLang="en-US" b="1" dirty="0">
                <a:solidFill>
                  <a:schemeClr val="dk1"/>
                </a:solidFill>
              </a:rPr>
              <a:t>探索和比较各组核酸转阴时间</a:t>
            </a:r>
            <a:endParaRPr lang="en-US" altLang="zh-CN" sz="1800" b="1" kern="1200" dirty="0">
              <a:solidFill>
                <a:schemeClr val="dk1"/>
              </a:solidFill>
              <a:effectLst/>
              <a:latin typeface="+mn-lt"/>
              <a:ea typeface="+mn-ea"/>
              <a:cs typeface="+mn-cs"/>
            </a:endParaRPr>
          </a:p>
        </p:txBody>
      </p:sp>
    </p:spTree>
    <p:extLst>
      <p:ext uri="{BB962C8B-B14F-4D97-AF65-F5344CB8AC3E}">
        <p14:creationId xmlns:p14="http://schemas.microsoft.com/office/powerpoint/2010/main" val="22523581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CD2EBAE-D641-DD03-61DF-768CF3F1D48E}"/>
              </a:ext>
            </a:extLst>
          </p:cNvPr>
          <p:cNvPicPr>
            <a:picLocks noChangeAspect="1"/>
          </p:cNvPicPr>
          <p:nvPr/>
        </p:nvPicPr>
        <p:blipFill>
          <a:blip r:embed="rId2"/>
          <a:stretch>
            <a:fillRect/>
          </a:stretch>
        </p:blipFill>
        <p:spPr>
          <a:xfrm>
            <a:off x="5739309" y="416177"/>
            <a:ext cx="4359965" cy="3076852"/>
          </a:xfrm>
          <a:prstGeom prst="rect">
            <a:avLst/>
          </a:prstGeom>
        </p:spPr>
      </p:pic>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次要终点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血药浓度</a:t>
            </a:r>
            <a:r>
              <a:rPr lang="zh-CN" altLang="en-US" dirty="0">
                <a:latin typeface="微软雅黑" panose="020B0503020204020204" charset="-122"/>
                <a:ea typeface="微软雅黑" panose="020B0503020204020204" charset="-122"/>
                <a:cs typeface="微软雅黑" panose="020B0503020204020204" charset="-122"/>
                <a:sym typeface="+mn-ea"/>
              </a:rPr>
              <a:t>变化</a:t>
            </a:r>
            <a:endParaRPr lang="zh-CN" altLang="en-US" sz="3200" dirty="0">
              <a:latin typeface="微软雅黑" panose="020B0503020204020204" charset="-122"/>
              <a:ea typeface="微软雅黑" panose="020B0503020204020204" charset="-122"/>
              <a:cs typeface="微软雅黑" panose="020B0503020204020204" charset="-122"/>
              <a:sym typeface="+mn-ea"/>
            </a:endParaRPr>
          </a:p>
        </p:txBody>
      </p:sp>
      <p:sp>
        <p:nvSpPr>
          <p:cNvPr id="11" name="文本框 10">
            <a:extLst>
              <a:ext uri="{FF2B5EF4-FFF2-40B4-BE49-F238E27FC236}">
                <a16:creationId xmlns:a16="http://schemas.microsoft.com/office/drawing/2014/main" id="{4CFC8ED6-0C6A-9963-9AB8-929F525807BB}"/>
              </a:ext>
            </a:extLst>
          </p:cNvPr>
          <p:cNvSpPr txBox="1"/>
          <p:nvPr/>
        </p:nvSpPr>
        <p:spPr>
          <a:xfrm>
            <a:off x="515938" y="953116"/>
            <a:ext cx="5393543" cy="458908"/>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800" u="sng" kern="1200" dirty="0">
                <a:solidFill>
                  <a:schemeClr val="dk1"/>
                </a:solidFill>
                <a:effectLst/>
                <a:latin typeface="+mn-lt"/>
                <a:ea typeface="+mn-ea"/>
                <a:cs typeface="+mn-cs"/>
              </a:rPr>
              <a:t>分组箱型图：</a:t>
            </a:r>
            <a:r>
              <a:rPr lang="zh-CN" altLang="en-US" dirty="0">
                <a:solidFill>
                  <a:schemeClr val="dk1"/>
                </a:solidFill>
              </a:rPr>
              <a:t>血药浓度随检验次数的变化</a:t>
            </a:r>
            <a:endParaRPr lang="en-US" altLang="zh-CN" dirty="0">
              <a:solidFill>
                <a:schemeClr val="dk1"/>
              </a:solidFill>
            </a:endParaRPr>
          </a:p>
        </p:txBody>
      </p:sp>
      <p:pic>
        <p:nvPicPr>
          <p:cNvPr id="9" name="图片 8">
            <a:extLst>
              <a:ext uri="{FF2B5EF4-FFF2-40B4-BE49-F238E27FC236}">
                <a16:creationId xmlns:a16="http://schemas.microsoft.com/office/drawing/2014/main" id="{94659554-52F8-3AAE-2E07-F2CF59CC0727}"/>
              </a:ext>
            </a:extLst>
          </p:cNvPr>
          <p:cNvPicPr>
            <a:picLocks noChangeAspect="1"/>
          </p:cNvPicPr>
          <p:nvPr/>
        </p:nvPicPr>
        <p:blipFill>
          <a:blip r:embed="rId3"/>
          <a:stretch>
            <a:fillRect/>
          </a:stretch>
        </p:blipFill>
        <p:spPr>
          <a:xfrm>
            <a:off x="7746829" y="3634568"/>
            <a:ext cx="4359965" cy="3076851"/>
          </a:xfrm>
          <a:prstGeom prst="rect">
            <a:avLst/>
          </a:prstGeom>
        </p:spPr>
      </p:pic>
      <p:pic>
        <p:nvPicPr>
          <p:cNvPr id="13" name="图片 12">
            <a:extLst>
              <a:ext uri="{FF2B5EF4-FFF2-40B4-BE49-F238E27FC236}">
                <a16:creationId xmlns:a16="http://schemas.microsoft.com/office/drawing/2014/main" id="{AAE24D3B-65F0-B482-12BC-EAE3ACFCF32C}"/>
              </a:ext>
            </a:extLst>
          </p:cNvPr>
          <p:cNvPicPr>
            <a:picLocks noChangeAspect="1"/>
          </p:cNvPicPr>
          <p:nvPr/>
        </p:nvPicPr>
        <p:blipFill>
          <a:blip r:embed="rId4"/>
          <a:stretch>
            <a:fillRect/>
          </a:stretch>
        </p:blipFill>
        <p:spPr>
          <a:xfrm>
            <a:off x="515938" y="1466615"/>
            <a:ext cx="5069078" cy="3577277"/>
          </a:xfrm>
          <a:prstGeom prst="rect">
            <a:avLst/>
          </a:prstGeom>
        </p:spPr>
      </p:pic>
      <p:sp>
        <p:nvSpPr>
          <p:cNvPr id="10" name="文本框 9">
            <a:extLst>
              <a:ext uri="{FF2B5EF4-FFF2-40B4-BE49-F238E27FC236}">
                <a16:creationId xmlns:a16="http://schemas.microsoft.com/office/drawing/2014/main" id="{249B3CBA-04E3-1C1F-0566-C57C2FE30EA6}"/>
              </a:ext>
            </a:extLst>
          </p:cNvPr>
          <p:cNvSpPr txBox="1"/>
          <p:nvPr/>
        </p:nvSpPr>
        <p:spPr>
          <a:xfrm>
            <a:off x="243606" y="5039302"/>
            <a:ext cx="7582794" cy="1661609"/>
          </a:xfrm>
          <a:prstGeom prst="rect">
            <a:avLst/>
          </a:prstGeom>
          <a:noFill/>
        </p:spPr>
        <p:txBody>
          <a:bodyPr wrap="square">
            <a:spAutoFit/>
          </a:bodyPr>
          <a:lstStyle/>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dirty="0">
                <a:solidFill>
                  <a:schemeClr val="dk1"/>
                </a:solidFill>
              </a:rPr>
              <a:t>血药浓度取至少</a:t>
            </a:r>
            <a:r>
              <a:rPr lang="en-US" altLang="zh-CN" sz="1600" dirty="0">
                <a:solidFill>
                  <a:schemeClr val="dk1"/>
                </a:solidFill>
              </a:rPr>
              <a:t>2</a:t>
            </a:r>
            <a:r>
              <a:rPr lang="zh-CN" altLang="en-US" sz="1600" dirty="0">
                <a:solidFill>
                  <a:schemeClr val="dk1"/>
                </a:solidFill>
              </a:rPr>
              <a:t>点，由于样本量限制及回顾性数据缺失，本研究对血药浓度变化的分析取各点现有数据均值，且只能</a:t>
            </a:r>
            <a:r>
              <a:rPr lang="zh-CN" altLang="en-US" sz="1600" b="1" dirty="0">
                <a:solidFill>
                  <a:schemeClr val="dk1"/>
                </a:solidFill>
              </a:rPr>
              <a:t>判断大致趋势</a:t>
            </a:r>
            <a:endParaRPr lang="en-US" altLang="zh-CN" sz="1600" b="1" dirty="0">
              <a:solidFill>
                <a:schemeClr val="dk1"/>
              </a:solidFill>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dirty="0">
                <a:solidFill>
                  <a:schemeClr val="dk1"/>
                </a:solidFill>
              </a:rPr>
              <a:t>他克莫司：莫诺拉韦组和</a:t>
            </a:r>
            <a:r>
              <a:rPr lang="en-US" altLang="zh-CN" sz="1600" dirty="0">
                <a:solidFill>
                  <a:schemeClr val="dk1"/>
                </a:solidFill>
              </a:rPr>
              <a:t>Paxlovid</a:t>
            </a:r>
            <a:r>
              <a:rPr lang="zh-CN" altLang="en-US" sz="1600" dirty="0">
                <a:solidFill>
                  <a:schemeClr val="dk1"/>
                </a:solidFill>
              </a:rPr>
              <a:t>组没有明显趋势，来瑞特韦组缺少此部分数据</a:t>
            </a:r>
            <a:endParaRPr lang="en-US" altLang="zh-CN" sz="1600" dirty="0">
              <a:solidFill>
                <a:schemeClr val="dk1"/>
              </a:solidFill>
            </a:endParaRPr>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dirty="0"/>
              <a:t>西罗莫司：</a:t>
            </a:r>
            <a:r>
              <a:rPr lang="en-US" altLang="zh-CN" sz="1600" dirty="0">
                <a:solidFill>
                  <a:schemeClr val="dk1"/>
                </a:solidFill>
              </a:rPr>
              <a:t> Paxlovid</a:t>
            </a:r>
            <a:r>
              <a:rPr lang="zh-CN" altLang="en-US" sz="1600" dirty="0">
                <a:solidFill>
                  <a:schemeClr val="dk1"/>
                </a:solidFill>
              </a:rPr>
              <a:t>组有下降趋势</a:t>
            </a:r>
            <a:endParaRPr lang="en-US" altLang="zh-CN" sz="1600" dirty="0"/>
          </a:p>
          <a:p>
            <a:pPr marL="285750" marR="0" lvl="0" indent="-285750" algn="l" defTabSz="914400" rtl="0" eaLnBrk="1" fontAlgn="auto" latinLnBrk="0" hangingPunct="1">
              <a:lnSpc>
                <a:spcPct val="130000"/>
              </a:lnSpc>
              <a:spcBef>
                <a:spcPts val="0"/>
              </a:spcBef>
              <a:spcAft>
                <a:spcPts val="0"/>
              </a:spcAft>
              <a:buClrTx/>
              <a:buSzTx/>
              <a:buFont typeface="Arial" panose="020B0604020202020204" pitchFamily="34" charset="0"/>
              <a:buChar char="•"/>
              <a:tabLst/>
              <a:defRPr/>
            </a:pPr>
            <a:r>
              <a:rPr lang="zh-CN" altLang="en-US" sz="1600" dirty="0">
                <a:solidFill>
                  <a:schemeClr val="dk1"/>
                </a:solidFill>
              </a:rPr>
              <a:t>环孢素：</a:t>
            </a:r>
            <a:r>
              <a:rPr lang="en-US" altLang="zh-CN" sz="1600" dirty="0">
                <a:solidFill>
                  <a:schemeClr val="dk1"/>
                </a:solidFill>
              </a:rPr>
              <a:t> Paxlovid</a:t>
            </a:r>
            <a:r>
              <a:rPr lang="zh-CN" altLang="en-US" sz="1600" dirty="0">
                <a:solidFill>
                  <a:schemeClr val="dk1"/>
                </a:solidFill>
              </a:rPr>
              <a:t>组有上升趋势，来瑞特韦组和莫诺拉韦组缺少此部分数据</a:t>
            </a:r>
          </a:p>
        </p:txBody>
      </p:sp>
    </p:spTree>
    <p:extLst>
      <p:ext uri="{BB962C8B-B14F-4D97-AF65-F5344CB8AC3E}">
        <p14:creationId xmlns:p14="http://schemas.microsoft.com/office/powerpoint/2010/main" val="25060297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次要终点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免疫用药停药时间</a:t>
            </a:r>
          </a:p>
        </p:txBody>
      </p:sp>
      <p:sp>
        <p:nvSpPr>
          <p:cNvPr id="4" name="文本框 3">
            <a:extLst>
              <a:ext uri="{FF2B5EF4-FFF2-40B4-BE49-F238E27FC236}">
                <a16:creationId xmlns:a16="http://schemas.microsoft.com/office/drawing/2014/main" id="{881EB9A6-F871-C0F5-8508-B5115C470DB8}"/>
              </a:ext>
            </a:extLst>
          </p:cNvPr>
          <p:cNvSpPr txBox="1"/>
          <p:nvPr/>
        </p:nvSpPr>
        <p:spPr>
          <a:xfrm>
            <a:off x="515938" y="3770197"/>
            <a:ext cx="11155262" cy="874407"/>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dirty="0">
                <a:solidFill>
                  <a:schemeClr val="dk1"/>
                </a:solidFill>
              </a:rPr>
              <a:t>进一步分析三种抗病毒药物对常用免疫药物停药时间的影响：他克莫司、西罗莫司、环孢素、麦考酚酯、麦考酚钠、硫唑嘌呤、醋酸泼尼松、甲泼尼龙琥珀酸钠、甲泼尼龙</a:t>
            </a:r>
            <a:endParaRPr lang="en-US" altLang="zh-CN" dirty="0">
              <a:solidFill>
                <a:schemeClr val="dk1"/>
              </a:solidFill>
            </a:endParaRPr>
          </a:p>
        </p:txBody>
      </p:sp>
      <p:graphicFrame>
        <p:nvGraphicFramePr>
          <p:cNvPr id="5" name="表格 4">
            <a:extLst>
              <a:ext uri="{FF2B5EF4-FFF2-40B4-BE49-F238E27FC236}">
                <a16:creationId xmlns:a16="http://schemas.microsoft.com/office/drawing/2014/main" id="{E55E0324-C374-D062-E2BE-AD4C5BDBB3C2}"/>
              </a:ext>
            </a:extLst>
          </p:cNvPr>
          <p:cNvGraphicFramePr>
            <a:graphicFrameLocks noGrp="1"/>
          </p:cNvGraphicFramePr>
          <p:nvPr>
            <p:extLst>
              <p:ext uri="{D42A27DB-BD31-4B8C-83A1-F6EECF244321}">
                <p14:modId xmlns:p14="http://schemas.microsoft.com/office/powerpoint/2010/main" val="2125557003"/>
              </p:ext>
            </p:extLst>
          </p:nvPr>
        </p:nvGraphicFramePr>
        <p:xfrm>
          <a:off x="2079722" y="1327575"/>
          <a:ext cx="8032556" cy="2259558"/>
        </p:xfrm>
        <a:graphic>
          <a:graphicData uri="http://schemas.openxmlformats.org/drawingml/2006/table">
            <a:tbl>
              <a:tblPr firstRow="1" bandRow="1">
                <a:tableStyleId>{EB344D84-9AFB-497E-A393-DC336BA19D2E}</a:tableStyleId>
              </a:tblPr>
              <a:tblGrid>
                <a:gridCol w="2834573">
                  <a:extLst>
                    <a:ext uri="{9D8B030D-6E8A-4147-A177-3AD203B41FA5}">
                      <a16:colId xmlns:a16="http://schemas.microsoft.com/office/drawing/2014/main" val="3589822178"/>
                    </a:ext>
                  </a:extLst>
                </a:gridCol>
                <a:gridCol w="1763058">
                  <a:extLst>
                    <a:ext uri="{9D8B030D-6E8A-4147-A177-3AD203B41FA5}">
                      <a16:colId xmlns:a16="http://schemas.microsoft.com/office/drawing/2014/main" val="289669283"/>
                    </a:ext>
                  </a:extLst>
                </a:gridCol>
                <a:gridCol w="1740261">
                  <a:extLst>
                    <a:ext uri="{9D8B030D-6E8A-4147-A177-3AD203B41FA5}">
                      <a16:colId xmlns:a16="http://schemas.microsoft.com/office/drawing/2014/main" val="1104941549"/>
                    </a:ext>
                  </a:extLst>
                </a:gridCol>
                <a:gridCol w="1694664">
                  <a:extLst>
                    <a:ext uri="{9D8B030D-6E8A-4147-A177-3AD203B41FA5}">
                      <a16:colId xmlns:a16="http://schemas.microsoft.com/office/drawing/2014/main" val="2458496799"/>
                    </a:ext>
                  </a:extLst>
                </a:gridCol>
              </a:tblGrid>
              <a:tr h="494516">
                <a:tc>
                  <a:txBody>
                    <a:bodyPr/>
                    <a:lstStyle/>
                    <a:p>
                      <a:endParaRPr lang="zh-CN" altLang="en-US" sz="1400" dirty="0"/>
                    </a:p>
                  </a:txBody>
                  <a:tcPr marL="116174" marR="116174" marT="58087" marB="58087"/>
                </a:tc>
                <a:tc>
                  <a:txBody>
                    <a:bodyPr/>
                    <a:lstStyle/>
                    <a:p>
                      <a:pPr algn="ctr"/>
                      <a:r>
                        <a:rPr lang="zh-CN" altLang="en-US" sz="1400" dirty="0"/>
                        <a:t>来瑞特韦</a:t>
                      </a:r>
                      <a:endParaRPr lang="en-US" altLang="zh-CN" sz="1400" dirty="0"/>
                    </a:p>
                    <a:p>
                      <a:pPr algn="ctr"/>
                      <a:r>
                        <a:rPr lang="zh-CN" altLang="en-US" sz="1400" dirty="0"/>
                        <a:t>（</a:t>
                      </a:r>
                      <a:r>
                        <a:rPr lang="en-US" altLang="zh-CN" sz="1400" dirty="0"/>
                        <a:t>N=5</a:t>
                      </a:r>
                      <a:r>
                        <a:rPr lang="zh-CN" altLang="en-US" sz="1400" dirty="0"/>
                        <a:t>）</a:t>
                      </a:r>
                      <a:endParaRPr lang="en-US" altLang="zh-CN" sz="1400" dirty="0"/>
                    </a:p>
                  </a:txBody>
                  <a:tcPr marL="116174" marR="116174" marT="58087" marB="58087"/>
                </a:tc>
                <a:tc>
                  <a:txBody>
                    <a:bodyPr/>
                    <a:lstStyle/>
                    <a:p>
                      <a:pPr algn="ctr"/>
                      <a:r>
                        <a:rPr lang="zh-CN" altLang="en-US" sz="1400" dirty="0"/>
                        <a:t>莫诺拉韦</a:t>
                      </a:r>
                      <a:endParaRPr lang="en-US" altLang="zh-CN" sz="1400" dirty="0"/>
                    </a:p>
                    <a:p>
                      <a:pPr algn="ctr"/>
                      <a:r>
                        <a:rPr lang="zh-CN" altLang="en-US" sz="1400" dirty="0"/>
                        <a:t>（</a:t>
                      </a:r>
                      <a:r>
                        <a:rPr lang="en-US" altLang="zh-CN" sz="1400" dirty="0"/>
                        <a:t>N=4</a:t>
                      </a:r>
                      <a:r>
                        <a:rPr lang="zh-CN" altLang="en-US" sz="1400" dirty="0"/>
                        <a:t>）</a:t>
                      </a:r>
                    </a:p>
                  </a:txBody>
                  <a:tcPr marL="116174" marR="116174" marT="58087" marB="58087"/>
                </a:tc>
                <a:tc>
                  <a:txBody>
                    <a:bodyPr/>
                    <a:lstStyle/>
                    <a:p>
                      <a:pPr algn="ctr"/>
                      <a:r>
                        <a:rPr lang="en-US" altLang="zh-CN" sz="1400" dirty="0"/>
                        <a:t>Paxlovid</a:t>
                      </a:r>
                    </a:p>
                    <a:p>
                      <a:pPr algn="ctr"/>
                      <a:r>
                        <a:rPr lang="zh-CN" altLang="en-US" sz="1400" dirty="0"/>
                        <a:t>（</a:t>
                      </a:r>
                      <a:r>
                        <a:rPr lang="en-US" altLang="zh-CN" sz="1400" dirty="0"/>
                        <a:t>N=37</a:t>
                      </a:r>
                      <a:r>
                        <a:rPr lang="zh-CN" altLang="en-US" sz="1400" dirty="0"/>
                        <a:t>）</a:t>
                      </a:r>
                    </a:p>
                  </a:txBody>
                  <a:tcPr marL="116174" marR="116174" marT="58087" marB="58087"/>
                </a:tc>
                <a:extLst>
                  <a:ext uri="{0D108BD9-81ED-4DB2-BD59-A6C34878D82A}">
                    <a16:rowId xmlns:a16="http://schemas.microsoft.com/office/drawing/2014/main" val="2511869162"/>
                  </a:ext>
                </a:extLst>
              </a:tr>
              <a:tr h="429166">
                <a:tc>
                  <a:txBody>
                    <a:bodyPr/>
                    <a:lstStyle/>
                    <a:p>
                      <a:r>
                        <a:rPr lang="zh-CN" altLang="en-US" sz="1400" b="1" dirty="0"/>
                        <a:t>停药时间</a:t>
                      </a:r>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a:p>
                  </a:txBody>
                  <a:tcPr marL="116174" marR="116174" marT="58087" marB="58087" anchor="ctr"/>
                </a:tc>
                <a:extLst>
                  <a:ext uri="{0D108BD9-81ED-4DB2-BD59-A6C34878D82A}">
                    <a16:rowId xmlns:a16="http://schemas.microsoft.com/office/drawing/2014/main" val="54822858"/>
                  </a:ext>
                </a:extLst>
              </a:tr>
              <a:tr h="429166">
                <a:tc>
                  <a:txBody>
                    <a:bodyPr/>
                    <a:lstStyle/>
                    <a:p>
                      <a:r>
                        <a:rPr lang="en-US" altLang="zh-CN" sz="1400" dirty="0"/>
                        <a:t>Mean ± SD (d)</a:t>
                      </a:r>
                      <a:endParaRPr lang="zh-CN" altLang="en-US" sz="1400" dirty="0"/>
                    </a:p>
                  </a:txBody>
                  <a:tcPr marL="116174" marR="116174" marT="58087" marB="58087" anchor="ctr"/>
                </a:tc>
                <a:tc>
                  <a:txBody>
                    <a:bodyPr/>
                    <a:lstStyle/>
                    <a:p>
                      <a:pPr algn="ctr"/>
                      <a:endParaRPr lang="zh-CN" altLang="en-US" sz="1400" dirty="0"/>
                    </a:p>
                  </a:txBody>
                  <a:tcPr marL="116174" marR="116174" marT="58087" marB="58087" anchor="ctr"/>
                </a:tc>
                <a:tc>
                  <a:txBody>
                    <a:bodyPr/>
                    <a:lstStyle/>
                    <a:p>
                      <a:pPr algn="ctr"/>
                      <a:endParaRPr lang="zh-CN" altLang="en-US" sz="1400" dirty="0"/>
                    </a:p>
                  </a:txBody>
                  <a:tcPr marL="116174" marR="116174" marT="58087" marB="58087"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3066250989"/>
                  </a:ext>
                </a:extLst>
              </a:tr>
              <a:tr h="429166">
                <a:tc>
                  <a:txBody>
                    <a:bodyPr/>
                    <a:lstStyle/>
                    <a:p>
                      <a:r>
                        <a:rPr lang="en-US" altLang="zh-CN" sz="1400" dirty="0"/>
                        <a:t>Median (IQR) (d)</a:t>
                      </a:r>
                      <a:endParaRPr lang="zh-CN" altLang="en-US" sz="1400" dirty="0"/>
                    </a:p>
                  </a:txBody>
                  <a:tcPr marL="116174" marR="116174" marT="58087" marB="58087" anchor="ctr"/>
                </a:tc>
                <a:tc>
                  <a:txBody>
                    <a:bodyPr/>
                    <a:lstStyle/>
                    <a:p>
                      <a:pPr algn="ctr" fontAlgn="ctr"/>
                      <a:endParaRPr lang="en-US" altLang="zh-CN" sz="1400" kern="1200" dirty="0">
                        <a:solidFill>
                          <a:schemeClr val="dk1"/>
                        </a:solidFill>
                        <a:latin typeface="+mn-lt"/>
                        <a:ea typeface="+mn-ea"/>
                        <a:cs typeface="+mn-cs"/>
                      </a:endParaRPr>
                    </a:p>
                  </a:txBody>
                  <a:tcPr marL="5443" marR="5443" marT="5443" marB="0" anchor="ctr"/>
                </a:tc>
                <a:tc>
                  <a:txBody>
                    <a:bodyPr/>
                    <a:lstStyle/>
                    <a:p>
                      <a:pPr algn="ctr" fontAlgn="ctr"/>
                      <a:endParaRPr lang="en-US" altLang="zh-CN" sz="1400" kern="1200" dirty="0">
                        <a:solidFill>
                          <a:schemeClr val="dk1"/>
                        </a:solidFill>
                        <a:latin typeface="+mn-lt"/>
                        <a:ea typeface="+mn-ea"/>
                        <a:cs typeface="+mn-cs"/>
                      </a:endParaRPr>
                    </a:p>
                  </a:txBody>
                  <a:tcPr marL="5443" marR="5443" marT="5443" marB="0" anchor="ctr"/>
                </a:tc>
                <a:tc>
                  <a:txBody>
                    <a:bodyPr/>
                    <a:lstStyle/>
                    <a:p>
                      <a:pPr algn="ctr"/>
                      <a:endParaRPr lang="zh-CN" altLang="en-US" sz="1400" kern="1200" dirty="0">
                        <a:solidFill>
                          <a:schemeClr val="dk1"/>
                        </a:solidFill>
                        <a:latin typeface="+mn-lt"/>
                        <a:ea typeface="+mn-ea"/>
                        <a:cs typeface="+mn-cs"/>
                      </a:endParaRPr>
                    </a:p>
                  </a:txBody>
                  <a:tcPr marL="116174" marR="116174" marT="58087" marB="58087" anchor="ctr"/>
                </a:tc>
                <a:extLst>
                  <a:ext uri="{0D108BD9-81ED-4DB2-BD59-A6C34878D82A}">
                    <a16:rowId xmlns:a16="http://schemas.microsoft.com/office/drawing/2014/main" val="1428290270"/>
                  </a:ext>
                </a:extLst>
              </a:tr>
              <a:tr h="4291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400" dirty="0"/>
                        <a:t>Range (d)</a:t>
                      </a:r>
                      <a:endParaRPr lang="zh-CN" altLang="en-US" sz="1400" dirty="0"/>
                    </a:p>
                  </a:txBody>
                  <a:tcPr marL="116174" marR="116174" marT="58087" marB="58087" anchor="ctr"/>
                </a:tc>
                <a:tc>
                  <a:txBody>
                    <a:bodyPr/>
                    <a:lstStyle/>
                    <a:p>
                      <a:pPr algn="ctr"/>
                      <a:endParaRPr lang="zh-CN" altLang="en-US" sz="1400" dirty="0"/>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1378246643"/>
                  </a:ext>
                </a:extLst>
              </a:tr>
            </a:tbl>
          </a:graphicData>
        </a:graphic>
      </p:graphicFrame>
    </p:spTree>
    <p:extLst>
      <p:ext uri="{BB962C8B-B14F-4D97-AF65-F5344CB8AC3E}">
        <p14:creationId xmlns:p14="http://schemas.microsoft.com/office/powerpoint/2010/main" val="3271812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次要终点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免疫用药停药时间</a:t>
            </a:r>
          </a:p>
        </p:txBody>
      </p:sp>
      <p:graphicFrame>
        <p:nvGraphicFramePr>
          <p:cNvPr id="3" name="表格 2">
            <a:extLst>
              <a:ext uri="{FF2B5EF4-FFF2-40B4-BE49-F238E27FC236}">
                <a16:creationId xmlns:a16="http://schemas.microsoft.com/office/drawing/2014/main" id="{D881A2F1-8CE7-4805-16AF-31BBE26C0F0F}"/>
              </a:ext>
            </a:extLst>
          </p:cNvPr>
          <p:cNvGraphicFramePr>
            <a:graphicFrameLocks noGrp="1"/>
          </p:cNvGraphicFramePr>
          <p:nvPr>
            <p:extLst>
              <p:ext uri="{D42A27DB-BD31-4B8C-83A1-F6EECF244321}">
                <p14:modId xmlns:p14="http://schemas.microsoft.com/office/powerpoint/2010/main" val="3307657264"/>
              </p:ext>
            </p:extLst>
          </p:nvPr>
        </p:nvGraphicFramePr>
        <p:xfrm>
          <a:off x="1671600" y="898525"/>
          <a:ext cx="8848800" cy="5770715"/>
        </p:xfrm>
        <a:graphic>
          <a:graphicData uri="http://schemas.openxmlformats.org/drawingml/2006/table">
            <a:tbl>
              <a:tblPr firstRow="1" bandRow="1">
                <a:tableStyleId>{EB344D84-9AFB-497E-A393-DC336BA19D2E}</a:tableStyleId>
              </a:tblPr>
              <a:tblGrid>
                <a:gridCol w="1605600">
                  <a:extLst>
                    <a:ext uri="{9D8B030D-6E8A-4147-A177-3AD203B41FA5}">
                      <a16:colId xmlns:a16="http://schemas.microsoft.com/office/drawing/2014/main" val="3589822178"/>
                    </a:ext>
                  </a:extLst>
                </a:gridCol>
                <a:gridCol w="1569600">
                  <a:extLst>
                    <a:ext uri="{9D8B030D-6E8A-4147-A177-3AD203B41FA5}">
                      <a16:colId xmlns:a16="http://schemas.microsoft.com/office/drawing/2014/main" val="1828597884"/>
                    </a:ext>
                  </a:extLst>
                </a:gridCol>
                <a:gridCol w="1540800">
                  <a:extLst>
                    <a:ext uri="{9D8B030D-6E8A-4147-A177-3AD203B41FA5}">
                      <a16:colId xmlns:a16="http://schemas.microsoft.com/office/drawing/2014/main" val="289669283"/>
                    </a:ext>
                  </a:extLst>
                </a:gridCol>
                <a:gridCol w="1526400">
                  <a:extLst>
                    <a:ext uri="{9D8B030D-6E8A-4147-A177-3AD203B41FA5}">
                      <a16:colId xmlns:a16="http://schemas.microsoft.com/office/drawing/2014/main" val="1104941549"/>
                    </a:ext>
                  </a:extLst>
                </a:gridCol>
                <a:gridCol w="1591200">
                  <a:extLst>
                    <a:ext uri="{9D8B030D-6E8A-4147-A177-3AD203B41FA5}">
                      <a16:colId xmlns:a16="http://schemas.microsoft.com/office/drawing/2014/main" val="2458496799"/>
                    </a:ext>
                  </a:extLst>
                </a:gridCol>
                <a:gridCol w="1015200">
                  <a:extLst>
                    <a:ext uri="{9D8B030D-6E8A-4147-A177-3AD203B41FA5}">
                      <a16:colId xmlns:a16="http://schemas.microsoft.com/office/drawing/2014/main" val="969361434"/>
                    </a:ext>
                  </a:extLst>
                </a:gridCol>
              </a:tblGrid>
              <a:tr h="306317">
                <a:tc>
                  <a:txBody>
                    <a:bodyPr/>
                    <a:lstStyle/>
                    <a:p>
                      <a:endParaRPr lang="zh-CN" altLang="en-US" sz="1400" b="1" kern="1200" dirty="0">
                        <a:solidFill>
                          <a:schemeClr val="lt1"/>
                        </a:solidFill>
                        <a:latin typeface="+mn-lt"/>
                        <a:ea typeface="+mn-ea"/>
                        <a:cs typeface="+mn-cs"/>
                      </a:endParaRPr>
                    </a:p>
                  </a:txBody>
                  <a:tcPr marL="116174" marR="116174" marT="58087" marB="58087"/>
                </a:tc>
                <a:tc>
                  <a:txBody>
                    <a:bodyPr/>
                    <a:lstStyle/>
                    <a:p>
                      <a:pPr algn="ctr"/>
                      <a:r>
                        <a:rPr lang="en-US" altLang="zh-CN" sz="1400" b="1" kern="1200" dirty="0">
                          <a:solidFill>
                            <a:schemeClr val="lt1"/>
                          </a:solidFill>
                          <a:latin typeface="+mn-lt"/>
                          <a:ea typeface="+mn-ea"/>
                          <a:cs typeface="+mn-cs"/>
                        </a:rPr>
                        <a:t>Overall</a:t>
                      </a:r>
                      <a:r>
                        <a:rPr lang="zh-CN" altLang="en-US" sz="1400" b="1" kern="1200" dirty="0">
                          <a:solidFill>
                            <a:schemeClr val="lt1"/>
                          </a:solidFill>
                          <a:latin typeface="+mn-lt"/>
                          <a:ea typeface="+mn-ea"/>
                          <a:cs typeface="+mn-cs"/>
                        </a:rPr>
                        <a:t>（</a:t>
                      </a:r>
                      <a:r>
                        <a:rPr lang="en-US" altLang="zh-CN" sz="1400" b="1" kern="1200" dirty="0">
                          <a:solidFill>
                            <a:schemeClr val="lt1"/>
                          </a:solidFill>
                          <a:latin typeface="+mn-lt"/>
                          <a:ea typeface="+mn-ea"/>
                          <a:cs typeface="+mn-cs"/>
                        </a:rPr>
                        <a:t>N=46</a:t>
                      </a:r>
                      <a:r>
                        <a:rPr lang="zh-CN" altLang="en-US" sz="1400" b="1" kern="1200" dirty="0">
                          <a:solidFill>
                            <a:schemeClr val="lt1"/>
                          </a:solidFill>
                          <a:latin typeface="+mn-lt"/>
                          <a:ea typeface="+mn-ea"/>
                          <a:cs typeface="+mn-cs"/>
                        </a:rPr>
                        <a:t>）</a:t>
                      </a:r>
                    </a:p>
                  </a:txBody>
                  <a:tcPr marL="116174" marR="116174" marT="58087" marB="58087"/>
                </a:tc>
                <a:tc>
                  <a:txBody>
                    <a:bodyPr/>
                    <a:lstStyle/>
                    <a:p>
                      <a:pPr algn="ctr"/>
                      <a:r>
                        <a:rPr lang="zh-CN" altLang="en-US" sz="1400" dirty="0"/>
                        <a:t>来瑞特韦（</a:t>
                      </a:r>
                      <a:r>
                        <a:rPr lang="en-US" altLang="zh-CN" sz="1400" dirty="0"/>
                        <a:t>N=5</a:t>
                      </a:r>
                      <a:r>
                        <a:rPr lang="zh-CN" altLang="en-US" sz="1400" dirty="0"/>
                        <a:t>）</a:t>
                      </a:r>
                      <a:endParaRPr lang="en-US" altLang="zh-CN" sz="1400" dirty="0"/>
                    </a:p>
                  </a:txBody>
                  <a:tcPr marL="116174" marR="116174" marT="58087" marB="58087"/>
                </a:tc>
                <a:tc>
                  <a:txBody>
                    <a:bodyPr/>
                    <a:lstStyle/>
                    <a:p>
                      <a:pPr algn="ctr"/>
                      <a:r>
                        <a:rPr lang="zh-CN" altLang="en-US" sz="1400" dirty="0"/>
                        <a:t>莫诺拉韦（</a:t>
                      </a:r>
                      <a:r>
                        <a:rPr lang="en-US" altLang="zh-CN" sz="1400" dirty="0"/>
                        <a:t>N=4</a:t>
                      </a:r>
                      <a:r>
                        <a:rPr lang="zh-CN" altLang="en-US" sz="1400" dirty="0"/>
                        <a:t>）</a:t>
                      </a:r>
                    </a:p>
                  </a:txBody>
                  <a:tcPr marL="116174" marR="116174" marT="58087" marB="58087"/>
                </a:tc>
                <a:tc>
                  <a:txBody>
                    <a:bodyPr/>
                    <a:lstStyle/>
                    <a:p>
                      <a:pPr algn="ctr"/>
                      <a:r>
                        <a:rPr lang="en-US" altLang="zh-CN" sz="1400" dirty="0" err="1"/>
                        <a:t>Paxlovi</a:t>
                      </a:r>
                      <a:r>
                        <a:rPr lang="zh-CN" altLang="en-US" sz="1400" dirty="0"/>
                        <a:t>（</a:t>
                      </a:r>
                      <a:r>
                        <a:rPr lang="en-US" altLang="zh-CN" sz="1400" dirty="0"/>
                        <a:t>N=37</a:t>
                      </a:r>
                      <a:r>
                        <a:rPr lang="zh-CN" altLang="en-US" sz="1400" dirty="0"/>
                        <a:t>）</a:t>
                      </a:r>
                    </a:p>
                  </a:txBody>
                  <a:tcPr marL="116174" marR="116174" marT="58087" marB="58087"/>
                </a:tc>
                <a:tc>
                  <a:txBody>
                    <a:bodyPr/>
                    <a:lstStyle/>
                    <a:p>
                      <a:pPr algn="ctr"/>
                      <a:r>
                        <a:rPr lang="en-US" altLang="zh-CN" sz="1400" dirty="0"/>
                        <a:t>P value</a:t>
                      </a:r>
                      <a:endParaRPr lang="zh-CN" altLang="en-US" sz="1400" dirty="0"/>
                    </a:p>
                  </a:txBody>
                  <a:tcPr marL="116174" marR="116174" marT="58087" marB="58087"/>
                </a:tc>
                <a:extLst>
                  <a:ext uri="{0D108BD9-81ED-4DB2-BD59-A6C34878D82A}">
                    <a16:rowId xmlns:a16="http://schemas.microsoft.com/office/drawing/2014/main" val="2511869162"/>
                  </a:ext>
                </a:extLst>
              </a:tr>
              <a:tr h="335816">
                <a:tc>
                  <a:txBody>
                    <a:bodyPr/>
                    <a:lstStyle/>
                    <a:p>
                      <a:r>
                        <a:rPr lang="zh-CN" altLang="en-US" sz="1400" b="1" dirty="0"/>
                        <a:t>他克莫司</a:t>
                      </a:r>
                    </a:p>
                  </a:txBody>
                  <a:tcPr marL="116174" marR="116174" marT="58087" marB="58087" anchor="ctr"/>
                </a:tc>
                <a:tc>
                  <a:txBody>
                    <a:bodyPr/>
                    <a:lstStyle/>
                    <a:p>
                      <a:endParaRPr lang="zh-CN" altLang="en-US" sz="1400" b="1"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a:p>
                  </a:txBody>
                  <a:tcPr marL="116174" marR="116174" marT="58087" marB="58087" anchor="ctr"/>
                </a:tc>
                <a:tc>
                  <a:txBody>
                    <a:bodyPr/>
                    <a:lstStyle/>
                    <a:p>
                      <a:endParaRPr lang="zh-CN" altLang="en-US" sz="1400"/>
                    </a:p>
                  </a:txBody>
                  <a:tcPr marL="116174" marR="116174" marT="58087" marB="58087" anchor="ctr"/>
                </a:tc>
                <a:tc>
                  <a:txBody>
                    <a:bodyPr/>
                    <a:lstStyle/>
                    <a:p>
                      <a:pPr algn="ctr"/>
                      <a:r>
                        <a:rPr lang="en-US" altLang="zh-CN" sz="1400" dirty="0"/>
                        <a:t>0.6</a:t>
                      </a:r>
                      <a:endParaRPr lang="zh-CN" altLang="en-US" sz="1400" dirty="0"/>
                    </a:p>
                  </a:txBody>
                  <a:tcPr marL="116174" marR="116174" marT="58087" marB="58087" anchor="ctr"/>
                </a:tc>
                <a:extLst>
                  <a:ext uri="{0D108BD9-81ED-4DB2-BD59-A6C34878D82A}">
                    <a16:rowId xmlns:a16="http://schemas.microsoft.com/office/drawing/2014/main" val="54822858"/>
                  </a:ext>
                </a:extLst>
              </a:tr>
              <a:tr h="353887">
                <a:tc>
                  <a:txBody>
                    <a:bodyPr/>
                    <a:lstStyle/>
                    <a:p>
                      <a:r>
                        <a:rPr lang="en-US" altLang="zh-CN" sz="1400" dirty="0"/>
                        <a:t>N</a:t>
                      </a:r>
                      <a:r>
                        <a:rPr lang="zh-CN" altLang="en-US" sz="1400" dirty="0"/>
                        <a:t>（</a:t>
                      </a:r>
                      <a:r>
                        <a:rPr lang="en-US" altLang="zh-CN" sz="1400" dirty="0"/>
                        <a:t>%</a:t>
                      </a:r>
                      <a:r>
                        <a:rPr lang="zh-CN" altLang="en-US" sz="1400" dirty="0"/>
                        <a:t>）</a:t>
                      </a:r>
                    </a:p>
                  </a:txBody>
                  <a:tcPr marL="116174" marR="116174" marT="58087" marB="58087" anchor="ctr"/>
                </a:tc>
                <a:tc>
                  <a:txBody>
                    <a:bodyPr/>
                    <a:lstStyle/>
                    <a:p>
                      <a:pPr algn="ctr"/>
                      <a:r>
                        <a:rPr lang="en-US" altLang="zh-CN" sz="1400" dirty="0"/>
                        <a:t>21</a:t>
                      </a:r>
                      <a:r>
                        <a:rPr lang="zh-CN" altLang="en-US" sz="1400" dirty="0"/>
                        <a:t>（</a:t>
                      </a:r>
                      <a:r>
                        <a:rPr lang="en-US" altLang="zh-CN" sz="1400" dirty="0"/>
                        <a:t>45.7%</a:t>
                      </a:r>
                      <a:r>
                        <a:rPr lang="zh-CN" altLang="en-US" sz="1400" dirty="0"/>
                        <a:t>）</a:t>
                      </a:r>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1 (20.0%)</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3 (75.0%)</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17 (45.9%)</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2856042518"/>
                  </a:ext>
                </a:extLst>
              </a:tr>
              <a:tr h="348018">
                <a:tc>
                  <a:txBody>
                    <a:bodyPr/>
                    <a:lstStyle/>
                    <a:p>
                      <a:r>
                        <a:rPr lang="en-US" altLang="zh-CN" sz="1400" dirty="0"/>
                        <a:t>Mean ± SD (d)</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7.3 ± 6.10</a:t>
                      </a:r>
                    </a:p>
                  </a:txBody>
                  <a:tcPr marL="5443" marR="5443" marT="5443" marB="0" anchor="ctr"/>
                </a:tc>
                <a:tc>
                  <a:txBody>
                    <a:bodyPr/>
                    <a:lstStyle/>
                    <a:p>
                      <a:pPr algn="ctr" fontAlgn="ctr"/>
                      <a:r>
                        <a:rPr lang="en-US" sz="1400" kern="1200" dirty="0">
                          <a:solidFill>
                            <a:schemeClr val="dk1"/>
                          </a:solidFill>
                          <a:latin typeface="+mn-lt"/>
                          <a:ea typeface="+mn-ea"/>
                          <a:cs typeface="+mn-cs"/>
                        </a:rPr>
                        <a:t>9.0 ± NA</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3.7 ± 2.89</a:t>
                      </a:r>
                    </a:p>
                  </a:txBody>
                  <a:tcPr marL="5443" marR="5443" marT="5443" marB="0" anchor="ctr"/>
                </a:tc>
                <a:tc>
                  <a:txBody>
                    <a:bodyPr/>
                    <a:lstStyle/>
                    <a:p>
                      <a:pPr algn="ctr" fontAlgn="ctr"/>
                      <a:r>
                        <a:rPr lang="en-US" altLang="zh-CN" sz="1400" kern="1200">
                          <a:solidFill>
                            <a:schemeClr val="dk1"/>
                          </a:solidFill>
                          <a:latin typeface="+mn-lt"/>
                          <a:ea typeface="+mn-ea"/>
                          <a:cs typeface="+mn-cs"/>
                        </a:rPr>
                        <a:t>9.3 ± 9.31</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3066250989"/>
                  </a:ext>
                </a:extLst>
              </a:tr>
              <a:tr h="347766">
                <a:tc>
                  <a:txBody>
                    <a:bodyPr/>
                    <a:lstStyle/>
                    <a:p>
                      <a:r>
                        <a:rPr lang="en-US" altLang="zh-CN" sz="1400" dirty="0"/>
                        <a:t>Range (d)</a:t>
                      </a:r>
                      <a:endParaRPr lang="zh-CN" altLang="en-US" sz="1400" dirty="0"/>
                    </a:p>
                  </a:txBody>
                  <a:tcPr marL="116174" marR="116174" marT="58087" marB="58087" anchor="ctr"/>
                </a:tc>
                <a:tc>
                  <a:txBody>
                    <a:bodyPr/>
                    <a:lstStyle/>
                    <a:p>
                      <a:pPr algn="ctr"/>
                      <a:r>
                        <a:rPr lang="en-US" altLang="zh-CN" sz="1400" dirty="0"/>
                        <a:t>1,</a:t>
                      </a:r>
                      <a:r>
                        <a:rPr lang="zh-CN" altLang="en-US" sz="1400" dirty="0"/>
                        <a:t> </a:t>
                      </a:r>
                      <a:r>
                        <a:rPr lang="en-US" altLang="zh-CN" sz="1400" dirty="0"/>
                        <a:t>38</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9, 9</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2, 7</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1, 38</a:t>
                      </a:r>
                    </a:p>
                  </a:txBody>
                  <a:tcPr marL="5443" marR="5443" marT="5443" marB="0"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1969930560"/>
                  </a:ext>
                </a:extLst>
              </a:tr>
              <a:tr h="340806">
                <a:tc>
                  <a:txBody>
                    <a:bodyPr/>
                    <a:lstStyle/>
                    <a:p>
                      <a:r>
                        <a:rPr lang="zh-CN" altLang="en-US" sz="1400" b="1" dirty="0"/>
                        <a:t>西罗莫司</a:t>
                      </a:r>
                    </a:p>
                  </a:txBody>
                  <a:tcPr marL="116174" marR="116174" marT="58087" marB="58087" anchor="ctr"/>
                </a:tc>
                <a:tc>
                  <a:txBody>
                    <a:bodyPr/>
                    <a:lstStyle/>
                    <a:p>
                      <a:pPr algn="ctr"/>
                      <a:endParaRPr lang="zh-CN" altLang="en-US" sz="1400" b="1"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a:p>
                  </a:txBody>
                  <a:tcPr marL="116174" marR="116174" marT="58087" marB="58087" anchor="ctr"/>
                </a:tc>
                <a:tc>
                  <a:txBody>
                    <a:bodyPr/>
                    <a:lstStyle/>
                    <a:p>
                      <a:endParaRPr lang="zh-CN" altLang="en-US" sz="1400"/>
                    </a:p>
                  </a:txBody>
                  <a:tcPr marL="116174" marR="116174" marT="58087" marB="58087" anchor="ctr"/>
                </a:tc>
                <a:tc>
                  <a:txBody>
                    <a:bodyPr/>
                    <a:lstStyle/>
                    <a:p>
                      <a:pPr algn="ctr"/>
                      <a:r>
                        <a:rPr lang="en-US" altLang="zh-CN" sz="1400" dirty="0"/>
                        <a:t>0.054</a:t>
                      </a:r>
                      <a:endParaRPr lang="zh-CN" altLang="en-US" sz="1400" dirty="0"/>
                    </a:p>
                  </a:txBody>
                  <a:tcPr marL="116174" marR="116174" marT="58087" marB="58087" anchor="ctr"/>
                </a:tc>
                <a:extLst>
                  <a:ext uri="{0D108BD9-81ED-4DB2-BD59-A6C34878D82A}">
                    <a16:rowId xmlns:a16="http://schemas.microsoft.com/office/drawing/2014/main" val="2216832191"/>
                  </a:ext>
                </a:extLst>
              </a:tr>
              <a:tr h="320388">
                <a:tc>
                  <a:txBody>
                    <a:bodyPr/>
                    <a:lstStyle/>
                    <a:p>
                      <a:r>
                        <a:rPr lang="en-US" altLang="zh-CN" sz="1400" dirty="0"/>
                        <a:t>N</a:t>
                      </a:r>
                      <a:r>
                        <a:rPr lang="zh-CN" altLang="en-US" sz="1400" dirty="0"/>
                        <a:t>（</a:t>
                      </a:r>
                      <a:r>
                        <a:rPr lang="en-US" altLang="zh-CN" sz="1400" dirty="0"/>
                        <a:t>%</a:t>
                      </a:r>
                      <a:r>
                        <a:rPr lang="zh-CN" altLang="en-US" sz="1400" dirty="0"/>
                        <a:t>）</a:t>
                      </a:r>
                    </a:p>
                  </a:txBody>
                  <a:tcPr marL="116174" marR="116174" marT="58087" marB="58087" anchor="ctr"/>
                </a:tc>
                <a:tc>
                  <a:txBody>
                    <a:bodyPr/>
                    <a:lstStyle/>
                    <a:p>
                      <a:pPr algn="ctr"/>
                      <a:r>
                        <a:rPr lang="en-US" altLang="zh-CN" sz="1400" dirty="0"/>
                        <a:t>46</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5</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4</a:t>
                      </a:r>
                    </a:p>
                  </a:txBody>
                  <a:tcPr marL="5443" marR="5443" marT="5443" marB="0" anchor="ctr"/>
                </a:tc>
                <a:tc>
                  <a:txBody>
                    <a:bodyPr/>
                    <a:lstStyle/>
                    <a:p>
                      <a:pPr algn="ctr" fontAlgn="ctr"/>
                      <a:r>
                        <a:rPr lang="en-US" altLang="zh-CN" sz="1400" kern="1200">
                          <a:solidFill>
                            <a:schemeClr val="dk1"/>
                          </a:solidFill>
                          <a:latin typeface="+mn-lt"/>
                          <a:ea typeface="+mn-ea"/>
                          <a:cs typeface="+mn-cs"/>
                        </a:rPr>
                        <a:t>37</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2153739054"/>
                  </a:ext>
                </a:extLst>
              </a:tr>
              <a:tr h="367391">
                <a:tc>
                  <a:txBody>
                    <a:bodyPr/>
                    <a:lstStyle/>
                    <a:p>
                      <a:r>
                        <a:rPr lang="en-US" altLang="zh-CN" sz="1400" dirty="0"/>
                        <a:t>Mean ± SD (d)</a:t>
                      </a:r>
                      <a:endParaRPr lang="zh-CN" altLang="en-US" sz="1400" dirty="0"/>
                    </a:p>
                  </a:txBody>
                  <a:tcPr marL="116174" marR="116174" marT="58087" marB="58087" anchor="ctr"/>
                </a:tc>
                <a:tc>
                  <a:txBody>
                    <a:bodyPr/>
                    <a:lstStyle/>
                    <a:p>
                      <a:pPr algn="ctr"/>
                      <a:r>
                        <a:rPr lang="en-US" altLang="zh-CN" sz="1400" dirty="0"/>
                        <a:t>8.8 </a:t>
                      </a:r>
                      <a:r>
                        <a:rPr lang="en-US" altLang="zh-CN" sz="1400" kern="1200" dirty="0">
                          <a:solidFill>
                            <a:schemeClr val="dk1"/>
                          </a:solidFill>
                          <a:latin typeface="+mn-lt"/>
                          <a:ea typeface="+mn-ea"/>
                          <a:cs typeface="+mn-cs"/>
                        </a:rPr>
                        <a:t>± 3.26</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7.0 ± 1.73</a:t>
                      </a:r>
                    </a:p>
                  </a:txBody>
                  <a:tcPr marL="5443" marR="5443" marT="5443" marB="0" anchor="ctr"/>
                </a:tc>
                <a:tc>
                  <a:txBody>
                    <a:bodyPr/>
                    <a:lstStyle/>
                    <a:p>
                      <a:pPr algn="ctr" fontAlgn="ctr"/>
                      <a:r>
                        <a:rPr lang="en-US" sz="1400" kern="1200" dirty="0">
                          <a:solidFill>
                            <a:schemeClr val="dk1"/>
                          </a:solidFill>
                          <a:latin typeface="+mn-lt"/>
                          <a:ea typeface="+mn-ea"/>
                          <a:cs typeface="+mn-cs"/>
                        </a:rPr>
                        <a:t>NA ± NA</a:t>
                      </a:r>
                    </a:p>
                  </a:txBody>
                  <a:tcPr marL="5443" marR="5443" marT="5443" marB="0" anchor="ctr"/>
                </a:tc>
                <a:tc>
                  <a:txBody>
                    <a:bodyPr/>
                    <a:lstStyle/>
                    <a:p>
                      <a:pPr algn="ctr" fontAlgn="ctr"/>
                      <a:r>
                        <a:rPr lang="en-US" altLang="zh-CN" sz="1400" kern="1200">
                          <a:solidFill>
                            <a:schemeClr val="dk1"/>
                          </a:solidFill>
                          <a:latin typeface="+mn-lt"/>
                          <a:ea typeface="+mn-ea"/>
                          <a:cs typeface="+mn-cs"/>
                        </a:rPr>
                        <a:t>10.64 ± 4.78</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1881366895"/>
                  </a:ext>
                </a:extLst>
              </a:tr>
              <a:tr h="340693">
                <a:tc>
                  <a:txBody>
                    <a:bodyPr/>
                    <a:lstStyle/>
                    <a:p>
                      <a:r>
                        <a:rPr lang="en-US" altLang="zh-CN" sz="1400" dirty="0"/>
                        <a:t>Range (d)</a:t>
                      </a:r>
                      <a:endParaRPr lang="zh-CN" altLang="en-US" sz="1400" dirty="0"/>
                    </a:p>
                  </a:txBody>
                  <a:tcPr marL="116174" marR="116174" marT="58087" marB="58087" anchor="ctr"/>
                </a:tc>
                <a:tc>
                  <a:txBody>
                    <a:bodyPr/>
                    <a:lstStyle/>
                    <a:p>
                      <a:pPr algn="ctr"/>
                      <a:r>
                        <a:rPr lang="en-US" altLang="zh-CN" sz="1400" dirty="0"/>
                        <a:t>1, 17</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5, 8</a:t>
                      </a:r>
                    </a:p>
                  </a:txBody>
                  <a:tcPr marL="5443" marR="5443" marT="5443" marB="0" anchor="ctr"/>
                </a:tc>
                <a:tc>
                  <a:txBody>
                    <a:bodyPr/>
                    <a:lstStyle/>
                    <a:p>
                      <a:pPr algn="ctr" fontAlgn="ctr"/>
                      <a:r>
                        <a:rPr lang="en-US" sz="1400" kern="1200" dirty="0">
                          <a:solidFill>
                            <a:schemeClr val="dk1"/>
                          </a:solidFill>
                          <a:latin typeface="+mn-lt"/>
                          <a:ea typeface="+mn-ea"/>
                          <a:cs typeface="+mn-cs"/>
                        </a:rPr>
                        <a:t>Inf, -Inf</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1, 17</a:t>
                      </a:r>
                    </a:p>
                  </a:txBody>
                  <a:tcPr marL="5443" marR="5443" marT="5443" marB="0"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2225380781"/>
                  </a:ext>
                </a:extLst>
              </a:tr>
              <a:tr h="332919">
                <a:tc>
                  <a:txBody>
                    <a:bodyPr/>
                    <a:lstStyle/>
                    <a:p>
                      <a:r>
                        <a:rPr lang="zh-CN" altLang="en-US" sz="1400" b="1" dirty="0"/>
                        <a:t>环孢素</a:t>
                      </a:r>
                    </a:p>
                  </a:txBody>
                  <a:tcPr marL="116174" marR="116174" marT="58087" marB="58087" anchor="ctr"/>
                </a:tc>
                <a:tc>
                  <a:txBody>
                    <a:bodyPr/>
                    <a:lstStyle/>
                    <a:p>
                      <a:pPr algn="ctr"/>
                      <a:endParaRPr lang="zh-CN" altLang="en-US" sz="1400" b="1"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a:p>
                  </a:txBody>
                  <a:tcPr marL="116174" marR="116174" marT="58087" marB="58087" anchor="ctr"/>
                </a:tc>
                <a:tc>
                  <a:txBody>
                    <a:bodyPr/>
                    <a:lstStyle/>
                    <a:p>
                      <a:endParaRPr lang="zh-CN" altLang="en-US" sz="1400"/>
                    </a:p>
                  </a:txBody>
                  <a:tcPr marL="116174" marR="116174" marT="58087" marB="58087" anchor="ctr"/>
                </a:tc>
                <a:tc>
                  <a:txBody>
                    <a:bodyPr/>
                    <a:lstStyle/>
                    <a:p>
                      <a:pPr algn="ctr"/>
                      <a:r>
                        <a:rPr lang="en-US" altLang="zh-CN" sz="1400" dirty="0"/>
                        <a:t>0.2</a:t>
                      </a:r>
                      <a:endParaRPr lang="zh-CN" altLang="en-US" sz="1400" dirty="0"/>
                    </a:p>
                  </a:txBody>
                  <a:tcPr marL="116174" marR="116174" marT="58087" marB="58087" anchor="ctr"/>
                </a:tc>
                <a:extLst>
                  <a:ext uri="{0D108BD9-81ED-4DB2-BD59-A6C34878D82A}">
                    <a16:rowId xmlns:a16="http://schemas.microsoft.com/office/drawing/2014/main" val="2989285826"/>
                  </a:ext>
                </a:extLst>
              </a:tr>
              <a:tr h="348018">
                <a:tc>
                  <a:txBody>
                    <a:bodyPr/>
                    <a:lstStyle/>
                    <a:p>
                      <a:r>
                        <a:rPr lang="en-US" altLang="zh-CN" sz="1400" dirty="0"/>
                        <a:t>N</a:t>
                      </a:r>
                      <a:r>
                        <a:rPr lang="zh-CN" altLang="en-US" sz="1400" dirty="0"/>
                        <a:t>（</a:t>
                      </a:r>
                      <a:r>
                        <a:rPr lang="en-US" altLang="zh-CN" sz="1400" dirty="0"/>
                        <a:t>%</a:t>
                      </a:r>
                      <a:r>
                        <a:rPr lang="zh-CN" altLang="en-US" sz="1400" dirty="0"/>
                        <a:t>）</a:t>
                      </a:r>
                    </a:p>
                  </a:txBody>
                  <a:tcPr marL="116174" marR="116174" marT="58087" marB="58087" anchor="ctr"/>
                </a:tc>
                <a:tc>
                  <a:txBody>
                    <a:bodyPr/>
                    <a:lstStyle/>
                    <a:p>
                      <a:pPr algn="ctr"/>
                      <a:r>
                        <a:rPr lang="en-US" altLang="zh-CN" sz="1400" dirty="0"/>
                        <a:t>13</a:t>
                      </a:r>
                      <a:r>
                        <a:rPr lang="zh-CN" altLang="en-US" sz="1400" dirty="0"/>
                        <a:t>（</a:t>
                      </a:r>
                      <a:r>
                        <a:rPr lang="en-US" altLang="zh-CN" sz="1400" dirty="0"/>
                        <a:t>28.3%</a:t>
                      </a:r>
                      <a:r>
                        <a:rPr lang="zh-CN" altLang="en-US" sz="1400" dirty="0"/>
                        <a:t>）</a:t>
                      </a:r>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1 (20.0%)</a:t>
                      </a:r>
                    </a:p>
                  </a:txBody>
                  <a:tcPr marL="5443" marR="5443" marT="5443" marB="0" anchor="ctr"/>
                </a:tc>
                <a:tc>
                  <a:txBody>
                    <a:bodyPr/>
                    <a:lstStyle/>
                    <a:p>
                      <a:pPr algn="ctr" fontAlgn="ctr"/>
                      <a:r>
                        <a:rPr lang="en-US" altLang="zh-CN" sz="1400" kern="1200">
                          <a:solidFill>
                            <a:schemeClr val="dk1"/>
                          </a:solidFill>
                          <a:latin typeface="+mn-lt"/>
                          <a:ea typeface="+mn-ea"/>
                          <a:cs typeface="+mn-cs"/>
                        </a:rPr>
                        <a:t>0 (0.0%)</a:t>
                      </a:r>
                    </a:p>
                  </a:txBody>
                  <a:tcPr marL="5443" marR="5443" marT="5443" marB="0" anchor="ctr"/>
                </a:tc>
                <a:tc>
                  <a:txBody>
                    <a:bodyPr/>
                    <a:lstStyle/>
                    <a:p>
                      <a:pPr algn="ctr" fontAlgn="ctr"/>
                      <a:r>
                        <a:rPr lang="en-US" altLang="zh-CN" sz="1400" kern="1200">
                          <a:solidFill>
                            <a:schemeClr val="dk1"/>
                          </a:solidFill>
                          <a:latin typeface="+mn-lt"/>
                          <a:ea typeface="+mn-ea"/>
                          <a:cs typeface="+mn-cs"/>
                        </a:rPr>
                        <a:t>12 (32.4%)</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3091919018"/>
                  </a:ext>
                </a:extLst>
              </a:tr>
              <a:tr h="348663">
                <a:tc>
                  <a:txBody>
                    <a:bodyPr/>
                    <a:lstStyle/>
                    <a:p>
                      <a:r>
                        <a:rPr lang="en-US" altLang="zh-CN" sz="1400" dirty="0"/>
                        <a:t>Mean ± SD (d)</a:t>
                      </a:r>
                      <a:endParaRPr lang="zh-CN" altLang="en-US" sz="1400" dirty="0"/>
                    </a:p>
                  </a:txBody>
                  <a:tcPr marL="116174" marR="116174" marT="58087" marB="58087" anchor="ctr"/>
                </a:tc>
                <a:tc>
                  <a:txBody>
                    <a:bodyPr/>
                    <a:lstStyle/>
                    <a:p>
                      <a:pPr algn="ctr"/>
                      <a:r>
                        <a:rPr lang="en-US" altLang="zh-CN" sz="1400" dirty="0"/>
                        <a:t>5.6</a:t>
                      </a:r>
                      <a:r>
                        <a:rPr lang="en-US" altLang="zh-CN" sz="1400" kern="1200" dirty="0">
                          <a:solidFill>
                            <a:schemeClr val="dk1"/>
                          </a:solidFill>
                          <a:latin typeface="+mn-lt"/>
                          <a:ea typeface="+mn-ea"/>
                          <a:cs typeface="+mn-cs"/>
                        </a:rPr>
                        <a:t>± 9.83</a:t>
                      </a:r>
                      <a:endParaRPr lang="zh-CN" altLang="en-US" sz="1400" dirty="0"/>
                    </a:p>
                  </a:txBody>
                  <a:tcPr marL="116174" marR="116174" marT="58087" marB="58087" anchor="ctr"/>
                </a:tc>
                <a:tc>
                  <a:txBody>
                    <a:bodyPr/>
                    <a:lstStyle/>
                    <a:p>
                      <a:pPr algn="ctr" fontAlgn="ctr"/>
                      <a:r>
                        <a:rPr lang="en-US" sz="1400" kern="1200" dirty="0">
                          <a:solidFill>
                            <a:schemeClr val="dk1"/>
                          </a:solidFill>
                          <a:latin typeface="+mn-lt"/>
                          <a:ea typeface="+mn-ea"/>
                          <a:cs typeface="+mn-cs"/>
                        </a:rPr>
                        <a:t>1.0 ± NA</a:t>
                      </a:r>
                    </a:p>
                  </a:txBody>
                  <a:tcPr marL="5443" marR="5443" marT="5443" marB="0" anchor="ctr"/>
                </a:tc>
                <a:tc>
                  <a:txBody>
                    <a:bodyPr/>
                    <a:lstStyle/>
                    <a:p>
                      <a:pPr algn="ctr" fontAlgn="ctr"/>
                      <a:r>
                        <a:rPr lang="en-US" sz="1400" kern="1200">
                          <a:solidFill>
                            <a:schemeClr val="dk1"/>
                          </a:solidFill>
                          <a:latin typeface="+mn-lt"/>
                          <a:ea typeface="+mn-ea"/>
                          <a:cs typeface="+mn-cs"/>
                        </a:rPr>
                        <a:t>NA ± NA</a:t>
                      </a:r>
                    </a:p>
                  </a:txBody>
                  <a:tcPr marL="5443" marR="5443" marT="5443" marB="0" anchor="ctr"/>
                </a:tc>
                <a:tc>
                  <a:txBody>
                    <a:bodyPr/>
                    <a:lstStyle/>
                    <a:p>
                      <a:pPr algn="ctr" fontAlgn="ctr"/>
                      <a:r>
                        <a:rPr lang="en-US" altLang="zh-CN" sz="1400" kern="1200">
                          <a:solidFill>
                            <a:schemeClr val="dk1"/>
                          </a:solidFill>
                          <a:latin typeface="+mn-lt"/>
                          <a:ea typeface="+mn-ea"/>
                          <a:cs typeface="+mn-cs"/>
                        </a:rPr>
                        <a:t>10.2 ± 9.83</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2042803125"/>
                  </a:ext>
                </a:extLst>
              </a:tr>
              <a:tr h="319541">
                <a:tc>
                  <a:txBody>
                    <a:bodyPr/>
                    <a:lstStyle/>
                    <a:p>
                      <a:r>
                        <a:rPr lang="en-US" altLang="zh-CN" sz="1400" dirty="0"/>
                        <a:t>Range (d)</a:t>
                      </a:r>
                      <a:endParaRPr lang="zh-CN" altLang="en-US" sz="1400" dirty="0"/>
                    </a:p>
                  </a:txBody>
                  <a:tcPr marL="116174" marR="116174" marT="58087" marB="58087" anchor="ctr"/>
                </a:tc>
                <a:tc>
                  <a:txBody>
                    <a:bodyPr/>
                    <a:lstStyle/>
                    <a:p>
                      <a:pPr algn="ctr"/>
                      <a:r>
                        <a:rPr lang="en-US" altLang="zh-CN" sz="1400" dirty="0"/>
                        <a:t>1, 30</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1, 1</a:t>
                      </a:r>
                    </a:p>
                  </a:txBody>
                  <a:tcPr marL="5443" marR="5443" marT="5443" marB="0" anchor="ctr"/>
                </a:tc>
                <a:tc>
                  <a:txBody>
                    <a:bodyPr/>
                    <a:lstStyle/>
                    <a:p>
                      <a:pPr algn="ctr" fontAlgn="ctr"/>
                      <a:r>
                        <a:rPr lang="en-US" sz="1400" kern="1200" dirty="0">
                          <a:solidFill>
                            <a:schemeClr val="dk1"/>
                          </a:solidFill>
                          <a:latin typeface="+mn-lt"/>
                          <a:ea typeface="+mn-ea"/>
                          <a:cs typeface="+mn-cs"/>
                        </a:rPr>
                        <a:t>Inf, -Inf</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1, 30</a:t>
                      </a:r>
                    </a:p>
                  </a:txBody>
                  <a:tcPr marL="5443" marR="5443" marT="5443" marB="0"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3248657082"/>
                  </a:ext>
                </a:extLst>
              </a:tr>
              <a:tr h="284723">
                <a:tc>
                  <a:txBody>
                    <a:bodyPr/>
                    <a:lstStyle/>
                    <a:p>
                      <a:r>
                        <a:rPr lang="zh-CN" altLang="en-US" sz="1400" b="1" dirty="0"/>
                        <a:t>麦考酚酯</a:t>
                      </a:r>
                    </a:p>
                  </a:txBody>
                  <a:tcPr marL="116174" marR="116174" marT="58087" marB="58087" anchor="ctr"/>
                </a:tc>
                <a:tc>
                  <a:txBody>
                    <a:bodyPr/>
                    <a:lstStyle/>
                    <a:p>
                      <a:endParaRPr lang="zh-CN" altLang="en-US" sz="1400" b="1"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a:p>
                  </a:txBody>
                  <a:tcPr marL="116174" marR="116174" marT="58087" marB="58087" anchor="ctr"/>
                </a:tc>
                <a:tc>
                  <a:txBody>
                    <a:bodyPr/>
                    <a:lstStyle/>
                    <a:p>
                      <a:pPr algn="ctr"/>
                      <a:r>
                        <a:rPr lang="en-US" altLang="zh-CN" sz="1400" dirty="0"/>
                        <a:t>0.2</a:t>
                      </a:r>
                      <a:endParaRPr lang="zh-CN" altLang="en-US" sz="1400" dirty="0"/>
                    </a:p>
                  </a:txBody>
                  <a:tcPr marL="116174" marR="116174" marT="58087" marB="58087" anchor="ctr"/>
                </a:tc>
                <a:extLst>
                  <a:ext uri="{0D108BD9-81ED-4DB2-BD59-A6C34878D82A}">
                    <a16:rowId xmlns:a16="http://schemas.microsoft.com/office/drawing/2014/main" val="1541741710"/>
                  </a:ext>
                </a:extLst>
              </a:tr>
              <a:tr h="320723">
                <a:tc>
                  <a:txBody>
                    <a:bodyPr/>
                    <a:lstStyle/>
                    <a:p>
                      <a:r>
                        <a:rPr lang="en-US" altLang="zh-CN" sz="1400" dirty="0"/>
                        <a:t>N</a:t>
                      </a:r>
                      <a:r>
                        <a:rPr lang="zh-CN" altLang="en-US" sz="1400" dirty="0"/>
                        <a:t>（</a:t>
                      </a:r>
                      <a:r>
                        <a:rPr lang="en-US" altLang="zh-CN" sz="1400" dirty="0"/>
                        <a:t>%</a:t>
                      </a:r>
                      <a:r>
                        <a:rPr lang="zh-CN" altLang="en-US" sz="1400" dirty="0"/>
                        <a:t>）</a:t>
                      </a:r>
                    </a:p>
                  </a:txBody>
                  <a:tcPr marL="116174" marR="116174" marT="58087" marB="58087" anchor="ctr"/>
                </a:tc>
                <a:tc>
                  <a:txBody>
                    <a:bodyPr/>
                    <a:lstStyle/>
                    <a:p>
                      <a:pPr algn="ctr"/>
                      <a:r>
                        <a:rPr lang="en-US" altLang="zh-CN" sz="1400" dirty="0"/>
                        <a:t>17</a:t>
                      </a:r>
                      <a:r>
                        <a:rPr lang="zh-CN" altLang="en-US" sz="1400" dirty="0"/>
                        <a:t>（</a:t>
                      </a:r>
                      <a:r>
                        <a:rPr lang="en-US" altLang="zh-CN" sz="1400" dirty="0"/>
                        <a:t>37.0%</a:t>
                      </a:r>
                      <a:r>
                        <a:rPr lang="zh-CN" altLang="en-US" sz="1400" dirty="0"/>
                        <a:t>）</a:t>
                      </a:r>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2 (40.0%)</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2 (50.0%)</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13 (35.1%)</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461689310"/>
                  </a:ext>
                </a:extLst>
              </a:tr>
              <a:tr h="320723">
                <a:tc>
                  <a:txBody>
                    <a:bodyPr/>
                    <a:lstStyle/>
                    <a:p>
                      <a:r>
                        <a:rPr lang="en-US" altLang="zh-CN" sz="1400" dirty="0"/>
                        <a:t>Mean ± SD (d)</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7.3 4.51</a:t>
                      </a:r>
                    </a:p>
                  </a:txBody>
                  <a:tcPr marL="5443" marR="5443" marT="5443" marB="0" anchor="ctr"/>
                </a:tc>
                <a:tc>
                  <a:txBody>
                    <a:bodyPr/>
                    <a:lstStyle/>
                    <a:p>
                      <a:pPr algn="ctr" fontAlgn="ctr"/>
                      <a:r>
                        <a:rPr lang="en-US" altLang="zh-CN" sz="1400" kern="1200">
                          <a:solidFill>
                            <a:schemeClr val="dk1"/>
                          </a:solidFill>
                          <a:latin typeface="+mn-lt"/>
                          <a:ea typeface="+mn-ea"/>
                          <a:cs typeface="+mn-cs"/>
                        </a:rPr>
                        <a:t>5.5 ± 3.54</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6.0 ± 4.24</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10.3 ± 5.74</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2806111068"/>
                  </a:ext>
                </a:extLst>
              </a:tr>
              <a:tr h="320723">
                <a:tc>
                  <a:txBody>
                    <a:bodyPr/>
                    <a:lstStyle/>
                    <a:p>
                      <a:r>
                        <a:rPr lang="en-US" altLang="zh-CN" sz="1400" dirty="0"/>
                        <a:t>Range (d)</a:t>
                      </a:r>
                      <a:endParaRPr lang="zh-CN" altLang="en-US" sz="1400" dirty="0"/>
                    </a:p>
                  </a:txBody>
                  <a:tcPr marL="116174" marR="116174" marT="58087" marB="58087" anchor="ctr"/>
                </a:tc>
                <a:tc>
                  <a:txBody>
                    <a:bodyPr/>
                    <a:lstStyle/>
                    <a:p>
                      <a:pPr algn="ctr"/>
                      <a:r>
                        <a:rPr lang="en-US" altLang="zh-CN" sz="1400" dirty="0"/>
                        <a:t>1,</a:t>
                      </a:r>
                      <a:r>
                        <a:rPr lang="zh-CN" altLang="en-US" sz="1400" dirty="0"/>
                        <a:t> </a:t>
                      </a:r>
                      <a:r>
                        <a:rPr lang="en-US" altLang="zh-CN" sz="1400" dirty="0"/>
                        <a:t>19</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3, 8</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3, 9</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1, 19</a:t>
                      </a:r>
                    </a:p>
                  </a:txBody>
                  <a:tcPr marL="5443" marR="5443" marT="5443" marB="0"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665751801"/>
                  </a:ext>
                </a:extLst>
              </a:tr>
            </a:tbl>
          </a:graphicData>
        </a:graphic>
      </p:graphicFrame>
    </p:spTree>
    <p:extLst>
      <p:ext uri="{BB962C8B-B14F-4D97-AF65-F5344CB8AC3E}">
        <p14:creationId xmlns:p14="http://schemas.microsoft.com/office/powerpoint/2010/main" val="29484749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次要终点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免疫用药停药时间</a:t>
            </a:r>
          </a:p>
        </p:txBody>
      </p:sp>
      <p:graphicFrame>
        <p:nvGraphicFramePr>
          <p:cNvPr id="3" name="表格 2">
            <a:extLst>
              <a:ext uri="{FF2B5EF4-FFF2-40B4-BE49-F238E27FC236}">
                <a16:creationId xmlns:a16="http://schemas.microsoft.com/office/drawing/2014/main" id="{D881A2F1-8CE7-4805-16AF-31BBE26C0F0F}"/>
              </a:ext>
            </a:extLst>
          </p:cNvPr>
          <p:cNvGraphicFramePr>
            <a:graphicFrameLocks noGrp="1"/>
          </p:cNvGraphicFramePr>
          <p:nvPr>
            <p:extLst>
              <p:ext uri="{D42A27DB-BD31-4B8C-83A1-F6EECF244321}">
                <p14:modId xmlns:p14="http://schemas.microsoft.com/office/powerpoint/2010/main" val="2325287433"/>
              </p:ext>
            </p:extLst>
          </p:nvPr>
        </p:nvGraphicFramePr>
        <p:xfrm>
          <a:off x="1671600" y="1157426"/>
          <a:ext cx="8848800" cy="4658508"/>
        </p:xfrm>
        <a:graphic>
          <a:graphicData uri="http://schemas.openxmlformats.org/drawingml/2006/table">
            <a:tbl>
              <a:tblPr firstRow="1" bandRow="1">
                <a:tableStyleId>{EB344D84-9AFB-497E-A393-DC336BA19D2E}</a:tableStyleId>
              </a:tblPr>
              <a:tblGrid>
                <a:gridCol w="1605600">
                  <a:extLst>
                    <a:ext uri="{9D8B030D-6E8A-4147-A177-3AD203B41FA5}">
                      <a16:colId xmlns:a16="http://schemas.microsoft.com/office/drawing/2014/main" val="3589822178"/>
                    </a:ext>
                  </a:extLst>
                </a:gridCol>
                <a:gridCol w="1569600">
                  <a:extLst>
                    <a:ext uri="{9D8B030D-6E8A-4147-A177-3AD203B41FA5}">
                      <a16:colId xmlns:a16="http://schemas.microsoft.com/office/drawing/2014/main" val="1828597884"/>
                    </a:ext>
                  </a:extLst>
                </a:gridCol>
                <a:gridCol w="1540800">
                  <a:extLst>
                    <a:ext uri="{9D8B030D-6E8A-4147-A177-3AD203B41FA5}">
                      <a16:colId xmlns:a16="http://schemas.microsoft.com/office/drawing/2014/main" val="289669283"/>
                    </a:ext>
                  </a:extLst>
                </a:gridCol>
                <a:gridCol w="1526400">
                  <a:extLst>
                    <a:ext uri="{9D8B030D-6E8A-4147-A177-3AD203B41FA5}">
                      <a16:colId xmlns:a16="http://schemas.microsoft.com/office/drawing/2014/main" val="1104941549"/>
                    </a:ext>
                  </a:extLst>
                </a:gridCol>
                <a:gridCol w="1591200">
                  <a:extLst>
                    <a:ext uri="{9D8B030D-6E8A-4147-A177-3AD203B41FA5}">
                      <a16:colId xmlns:a16="http://schemas.microsoft.com/office/drawing/2014/main" val="2458496799"/>
                    </a:ext>
                  </a:extLst>
                </a:gridCol>
                <a:gridCol w="1015200">
                  <a:extLst>
                    <a:ext uri="{9D8B030D-6E8A-4147-A177-3AD203B41FA5}">
                      <a16:colId xmlns:a16="http://schemas.microsoft.com/office/drawing/2014/main" val="969361434"/>
                    </a:ext>
                  </a:extLst>
                </a:gridCol>
              </a:tblGrid>
              <a:tr h="306317">
                <a:tc>
                  <a:txBody>
                    <a:bodyPr/>
                    <a:lstStyle/>
                    <a:p>
                      <a:endParaRPr lang="zh-CN" altLang="en-US" sz="1400" b="1" kern="1200" dirty="0">
                        <a:solidFill>
                          <a:schemeClr val="lt1"/>
                        </a:solidFill>
                        <a:latin typeface="+mn-lt"/>
                        <a:ea typeface="+mn-ea"/>
                        <a:cs typeface="+mn-cs"/>
                      </a:endParaRPr>
                    </a:p>
                  </a:txBody>
                  <a:tcPr marL="116174" marR="116174" marT="58087" marB="58087"/>
                </a:tc>
                <a:tc>
                  <a:txBody>
                    <a:bodyPr/>
                    <a:lstStyle/>
                    <a:p>
                      <a:pPr algn="ctr"/>
                      <a:r>
                        <a:rPr lang="en-US" altLang="zh-CN" sz="1400" b="1" kern="1200" dirty="0">
                          <a:solidFill>
                            <a:schemeClr val="lt1"/>
                          </a:solidFill>
                          <a:latin typeface="+mn-lt"/>
                          <a:ea typeface="+mn-ea"/>
                          <a:cs typeface="+mn-cs"/>
                        </a:rPr>
                        <a:t>Overall</a:t>
                      </a:r>
                      <a:r>
                        <a:rPr lang="zh-CN" altLang="en-US" sz="1400" b="1" kern="1200" dirty="0">
                          <a:solidFill>
                            <a:schemeClr val="lt1"/>
                          </a:solidFill>
                          <a:latin typeface="+mn-lt"/>
                          <a:ea typeface="+mn-ea"/>
                          <a:cs typeface="+mn-cs"/>
                        </a:rPr>
                        <a:t>（</a:t>
                      </a:r>
                      <a:r>
                        <a:rPr lang="en-US" altLang="zh-CN" sz="1400" b="1" kern="1200" dirty="0">
                          <a:solidFill>
                            <a:schemeClr val="lt1"/>
                          </a:solidFill>
                          <a:latin typeface="+mn-lt"/>
                          <a:ea typeface="+mn-ea"/>
                          <a:cs typeface="+mn-cs"/>
                        </a:rPr>
                        <a:t>N=46</a:t>
                      </a:r>
                      <a:r>
                        <a:rPr lang="zh-CN" altLang="en-US" sz="1400" b="1" kern="1200" dirty="0">
                          <a:solidFill>
                            <a:schemeClr val="lt1"/>
                          </a:solidFill>
                          <a:latin typeface="+mn-lt"/>
                          <a:ea typeface="+mn-ea"/>
                          <a:cs typeface="+mn-cs"/>
                        </a:rPr>
                        <a:t>）</a:t>
                      </a:r>
                    </a:p>
                  </a:txBody>
                  <a:tcPr marL="116174" marR="116174" marT="58087" marB="58087"/>
                </a:tc>
                <a:tc>
                  <a:txBody>
                    <a:bodyPr/>
                    <a:lstStyle/>
                    <a:p>
                      <a:pPr algn="ctr"/>
                      <a:r>
                        <a:rPr lang="zh-CN" altLang="en-US" sz="1400" dirty="0"/>
                        <a:t>来瑞特韦（</a:t>
                      </a:r>
                      <a:r>
                        <a:rPr lang="en-US" altLang="zh-CN" sz="1400" dirty="0"/>
                        <a:t>N=5</a:t>
                      </a:r>
                      <a:r>
                        <a:rPr lang="zh-CN" altLang="en-US" sz="1400" dirty="0"/>
                        <a:t>）</a:t>
                      </a:r>
                      <a:endParaRPr lang="en-US" altLang="zh-CN" sz="1400" dirty="0"/>
                    </a:p>
                  </a:txBody>
                  <a:tcPr marL="116174" marR="116174" marT="58087" marB="58087"/>
                </a:tc>
                <a:tc>
                  <a:txBody>
                    <a:bodyPr/>
                    <a:lstStyle/>
                    <a:p>
                      <a:pPr algn="ctr"/>
                      <a:r>
                        <a:rPr lang="zh-CN" altLang="en-US" sz="1400" dirty="0"/>
                        <a:t>莫诺拉韦（</a:t>
                      </a:r>
                      <a:r>
                        <a:rPr lang="en-US" altLang="zh-CN" sz="1400" dirty="0"/>
                        <a:t>N=4</a:t>
                      </a:r>
                      <a:r>
                        <a:rPr lang="zh-CN" altLang="en-US" sz="1400" dirty="0"/>
                        <a:t>）</a:t>
                      </a:r>
                    </a:p>
                  </a:txBody>
                  <a:tcPr marL="116174" marR="116174" marT="58087" marB="58087"/>
                </a:tc>
                <a:tc>
                  <a:txBody>
                    <a:bodyPr/>
                    <a:lstStyle/>
                    <a:p>
                      <a:pPr algn="ctr"/>
                      <a:r>
                        <a:rPr lang="en-US" altLang="zh-CN" sz="1400" dirty="0" err="1"/>
                        <a:t>Paxlovi</a:t>
                      </a:r>
                      <a:r>
                        <a:rPr lang="zh-CN" altLang="en-US" sz="1400" dirty="0"/>
                        <a:t>（</a:t>
                      </a:r>
                      <a:r>
                        <a:rPr lang="en-US" altLang="zh-CN" sz="1400" dirty="0"/>
                        <a:t>N=37</a:t>
                      </a:r>
                      <a:r>
                        <a:rPr lang="zh-CN" altLang="en-US" sz="1400" dirty="0"/>
                        <a:t>）</a:t>
                      </a:r>
                    </a:p>
                  </a:txBody>
                  <a:tcPr marL="116174" marR="116174" marT="58087" marB="58087"/>
                </a:tc>
                <a:tc>
                  <a:txBody>
                    <a:bodyPr/>
                    <a:lstStyle/>
                    <a:p>
                      <a:pPr algn="ctr"/>
                      <a:r>
                        <a:rPr lang="en-US" altLang="zh-CN" sz="1400" dirty="0"/>
                        <a:t>P value</a:t>
                      </a:r>
                      <a:endParaRPr lang="zh-CN" altLang="en-US" sz="1400" dirty="0"/>
                    </a:p>
                  </a:txBody>
                  <a:tcPr marL="116174" marR="116174" marT="58087" marB="58087"/>
                </a:tc>
                <a:extLst>
                  <a:ext uri="{0D108BD9-81ED-4DB2-BD59-A6C34878D82A}">
                    <a16:rowId xmlns:a16="http://schemas.microsoft.com/office/drawing/2014/main" val="2511869162"/>
                  </a:ext>
                </a:extLst>
              </a:tr>
              <a:tr h="378405">
                <a:tc>
                  <a:txBody>
                    <a:bodyPr/>
                    <a:lstStyle/>
                    <a:p>
                      <a:r>
                        <a:rPr lang="zh-CN" altLang="en-US" sz="1400" b="1" dirty="0"/>
                        <a:t>麦考酚钠</a:t>
                      </a:r>
                    </a:p>
                  </a:txBody>
                  <a:tcPr marL="116174" marR="116174" marT="58087" marB="58087" anchor="ctr"/>
                </a:tc>
                <a:tc>
                  <a:txBody>
                    <a:bodyPr/>
                    <a:lstStyle/>
                    <a:p>
                      <a:pPr algn="ctr"/>
                      <a:endParaRPr lang="zh-CN" altLang="en-US" sz="1400" b="1" dirty="0"/>
                    </a:p>
                  </a:txBody>
                  <a:tcPr marL="116174" marR="116174" marT="58087" marB="58087" anchor="ctr"/>
                </a:tc>
                <a:tc>
                  <a:txBody>
                    <a:bodyPr/>
                    <a:lstStyle/>
                    <a:p>
                      <a:endParaRPr lang="zh-CN" altLang="en-US" sz="1400" kern="1200" dirty="0">
                        <a:solidFill>
                          <a:schemeClr val="dk1"/>
                        </a:solidFill>
                        <a:latin typeface="+mn-lt"/>
                        <a:ea typeface="+mn-ea"/>
                        <a:cs typeface="+mn-cs"/>
                      </a:endParaRPr>
                    </a:p>
                  </a:txBody>
                  <a:tcPr marL="116174" marR="116174" marT="58087" marB="58087" anchor="ctr"/>
                </a:tc>
                <a:tc>
                  <a:txBody>
                    <a:bodyPr/>
                    <a:lstStyle/>
                    <a:p>
                      <a:endParaRPr lang="zh-CN" altLang="en-US" sz="1400" kern="1200">
                        <a:solidFill>
                          <a:schemeClr val="dk1"/>
                        </a:solidFill>
                        <a:latin typeface="+mn-lt"/>
                        <a:ea typeface="+mn-ea"/>
                        <a:cs typeface="+mn-cs"/>
                      </a:endParaRPr>
                    </a:p>
                  </a:txBody>
                  <a:tcPr marL="116174" marR="116174" marT="58087" marB="58087" anchor="ctr"/>
                </a:tc>
                <a:tc>
                  <a:txBody>
                    <a:bodyPr/>
                    <a:lstStyle/>
                    <a:p>
                      <a:endParaRPr lang="zh-CN" altLang="en-US" sz="1400" kern="1200" dirty="0">
                        <a:solidFill>
                          <a:schemeClr val="dk1"/>
                        </a:solidFill>
                        <a:latin typeface="+mn-lt"/>
                        <a:ea typeface="+mn-ea"/>
                        <a:cs typeface="+mn-cs"/>
                      </a:endParaRPr>
                    </a:p>
                  </a:txBody>
                  <a:tcPr marL="116174" marR="116174" marT="58087" marB="58087" anchor="ctr"/>
                </a:tc>
                <a:tc>
                  <a:txBody>
                    <a:bodyPr/>
                    <a:lstStyle/>
                    <a:p>
                      <a:pPr algn="ctr"/>
                      <a:r>
                        <a:rPr lang="en-US" altLang="zh-CN" sz="1400" dirty="0"/>
                        <a:t>0.054</a:t>
                      </a:r>
                      <a:endParaRPr lang="zh-CN" altLang="en-US" sz="1400" dirty="0"/>
                    </a:p>
                  </a:txBody>
                  <a:tcPr marL="116174" marR="116174" marT="58087" marB="58087" anchor="ctr"/>
                </a:tc>
                <a:extLst>
                  <a:ext uri="{0D108BD9-81ED-4DB2-BD59-A6C34878D82A}">
                    <a16:rowId xmlns:a16="http://schemas.microsoft.com/office/drawing/2014/main" val="54822858"/>
                  </a:ext>
                </a:extLst>
              </a:tr>
              <a:tr h="353887">
                <a:tc>
                  <a:txBody>
                    <a:bodyPr/>
                    <a:lstStyle/>
                    <a:p>
                      <a:r>
                        <a:rPr lang="en-US" altLang="zh-CN" sz="1400" dirty="0"/>
                        <a:t>N</a:t>
                      </a:r>
                      <a:r>
                        <a:rPr lang="zh-CN" altLang="en-US" sz="1400" dirty="0"/>
                        <a:t>（</a:t>
                      </a:r>
                      <a:r>
                        <a:rPr lang="en-US" altLang="zh-CN" sz="1400" dirty="0"/>
                        <a:t>%</a:t>
                      </a:r>
                      <a:r>
                        <a:rPr lang="zh-CN" altLang="en-US" sz="1400" dirty="0"/>
                        <a:t>）</a:t>
                      </a:r>
                    </a:p>
                  </a:txBody>
                  <a:tcPr marL="116174" marR="116174" marT="58087" marB="58087" anchor="ctr"/>
                </a:tc>
                <a:tc>
                  <a:txBody>
                    <a:bodyPr/>
                    <a:lstStyle/>
                    <a:p>
                      <a:pPr algn="ctr"/>
                      <a:r>
                        <a:rPr lang="en-US" altLang="zh-CN" sz="1400" dirty="0"/>
                        <a:t>18</a:t>
                      </a:r>
                      <a:r>
                        <a:rPr lang="zh-CN" altLang="en-US" sz="1400" dirty="0"/>
                        <a:t>（</a:t>
                      </a:r>
                      <a:r>
                        <a:rPr lang="en-US" altLang="zh-CN" sz="1400" dirty="0"/>
                        <a:t>39.1%</a:t>
                      </a:r>
                      <a:r>
                        <a:rPr lang="zh-CN" altLang="en-US" sz="1400" dirty="0"/>
                        <a:t>）</a:t>
                      </a:r>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3 (60.0%)</a:t>
                      </a:r>
                    </a:p>
                  </a:txBody>
                  <a:tcPr marL="5443" marR="5443" marT="5443" marB="0" anchor="ctr"/>
                </a:tc>
                <a:tc>
                  <a:txBody>
                    <a:bodyPr/>
                    <a:lstStyle/>
                    <a:p>
                      <a:pPr algn="ctr" fontAlgn="ctr"/>
                      <a:r>
                        <a:rPr lang="en-US" altLang="zh-CN" sz="1400" kern="1200">
                          <a:solidFill>
                            <a:schemeClr val="dk1"/>
                          </a:solidFill>
                          <a:latin typeface="+mn-lt"/>
                          <a:ea typeface="+mn-ea"/>
                          <a:cs typeface="+mn-cs"/>
                        </a:rPr>
                        <a:t>0 (0.0%)</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15 (40.5%)</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2856042518"/>
                  </a:ext>
                </a:extLst>
              </a:tr>
              <a:tr h="348018">
                <a:tc>
                  <a:txBody>
                    <a:bodyPr/>
                    <a:lstStyle/>
                    <a:p>
                      <a:r>
                        <a:rPr lang="en-US" altLang="zh-CN" sz="1400" dirty="0"/>
                        <a:t>Mean ± SD (d)</a:t>
                      </a:r>
                      <a:endParaRPr lang="zh-CN" altLang="en-US" sz="1400" dirty="0"/>
                    </a:p>
                  </a:txBody>
                  <a:tcPr marL="116174" marR="116174" marT="58087" marB="58087" anchor="ctr"/>
                </a:tc>
                <a:tc>
                  <a:txBody>
                    <a:bodyPr/>
                    <a:lstStyle/>
                    <a:p>
                      <a:pPr algn="ctr"/>
                      <a:r>
                        <a:rPr lang="en-US" altLang="zh-CN" sz="1400" dirty="0"/>
                        <a:t>10.3 </a:t>
                      </a:r>
                      <a:r>
                        <a:rPr lang="en-US" altLang="zh-CN" sz="1400" kern="1200" dirty="0">
                          <a:solidFill>
                            <a:schemeClr val="dk1"/>
                          </a:solidFill>
                          <a:latin typeface="+mn-lt"/>
                          <a:ea typeface="+mn-ea"/>
                          <a:cs typeface="+mn-cs"/>
                        </a:rPr>
                        <a:t>± </a:t>
                      </a:r>
                      <a:r>
                        <a:rPr lang="en-US" altLang="zh-CN" sz="1400" dirty="0"/>
                        <a:t>8.26</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6.3 ± 5.51</a:t>
                      </a:r>
                    </a:p>
                  </a:txBody>
                  <a:tcPr marL="5443" marR="5443" marT="5443" marB="0" anchor="ctr"/>
                </a:tc>
                <a:tc>
                  <a:txBody>
                    <a:bodyPr/>
                    <a:lstStyle/>
                    <a:p>
                      <a:pPr algn="ctr" fontAlgn="ctr"/>
                      <a:r>
                        <a:rPr lang="en-US" sz="1400" kern="1200" dirty="0">
                          <a:solidFill>
                            <a:schemeClr val="dk1"/>
                          </a:solidFill>
                          <a:latin typeface="+mn-lt"/>
                          <a:ea typeface="+mn-ea"/>
                          <a:cs typeface="+mn-cs"/>
                        </a:rPr>
                        <a:t>NA ± NA</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14.3 ± 11</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3066250989"/>
                  </a:ext>
                </a:extLst>
              </a:tr>
              <a:tr h="368489">
                <a:tc>
                  <a:txBody>
                    <a:bodyPr/>
                    <a:lstStyle/>
                    <a:p>
                      <a:r>
                        <a:rPr lang="en-US" altLang="zh-CN" sz="1400" dirty="0"/>
                        <a:t>Range (d)</a:t>
                      </a:r>
                      <a:endParaRPr lang="zh-CN" altLang="en-US" sz="1400" dirty="0"/>
                    </a:p>
                  </a:txBody>
                  <a:tcPr marL="116174" marR="116174" marT="58087" marB="58087" anchor="ctr"/>
                </a:tc>
                <a:tc>
                  <a:txBody>
                    <a:bodyPr/>
                    <a:lstStyle/>
                    <a:p>
                      <a:pPr algn="ctr"/>
                      <a:r>
                        <a:rPr lang="en-US" altLang="zh-CN" sz="1400" dirty="0"/>
                        <a:t>1, 42</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1, 12</a:t>
                      </a:r>
                    </a:p>
                  </a:txBody>
                  <a:tcPr marL="5443" marR="5443" marT="5443" marB="0" anchor="ctr"/>
                </a:tc>
                <a:tc>
                  <a:txBody>
                    <a:bodyPr/>
                    <a:lstStyle/>
                    <a:p>
                      <a:pPr algn="ctr" fontAlgn="ctr"/>
                      <a:r>
                        <a:rPr lang="en-US" sz="1400" kern="1200" dirty="0">
                          <a:solidFill>
                            <a:schemeClr val="dk1"/>
                          </a:solidFill>
                          <a:latin typeface="+mn-lt"/>
                          <a:ea typeface="+mn-ea"/>
                          <a:cs typeface="+mn-cs"/>
                        </a:rPr>
                        <a:t>Inf, -Inf</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1, 42</a:t>
                      </a:r>
                    </a:p>
                  </a:txBody>
                  <a:tcPr marL="5443" marR="5443" marT="5443" marB="0"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1969930560"/>
                  </a:ext>
                </a:extLst>
              </a:tr>
              <a:tr h="375314">
                <a:tc>
                  <a:txBody>
                    <a:bodyPr/>
                    <a:lstStyle/>
                    <a:p>
                      <a:r>
                        <a:rPr lang="zh-CN" altLang="en-US" sz="1400" b="1" dirty="0"/>
                        <a:t>硫唑嘌呤</a:t>
                      </a:r>
                    </a:p>
                  </a:txBody>
                  <a:tcPr marL="116174" marR="116174" marT="58087" marB="58087" anchor="ctr"/>
                </a:tc>
                <a:tc>
                  <a:txBody>
                    <a:bodyPr/>
                    <a:lstStyle/>
                    <a:p>
                      <a:pPr algn="ctr"/>
                      <a:endParaRPr lang="zh-CN" altLang="en-US" sz="1400" b="1"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dirty="0"/>
                    </a:p>
                  </a:txBody>
                  <a:tcPr marL="116174" marR="116174" marT="58087" marB="58087" anchor="ctr"/>
                </a:tc>
                <a:tc>
                  <a:txBody>
                    <a:bodyPr/>
                    <a:lstStyle/>
                    <a:p>
                      <a:pPr algn="ctr"/>
                      <a:r>
                        <a:rPr lang="en-US" altLang="zh-CN" sz="1400" dirty="0"/>
                        <a:t>0.2</a:t>
                      </a:r>
                      <a:endParaRPr lang="zh-CN" altLang="en-US" sz="1400" dirty="0"/>
                    </a:p>
                  </a:txBody>
                  <a:tcPr marL="116174" marR="116174" marT="58087" marB="58087" anchor="ctr"/>
                </a:tc>
                <a:extLst>
                  <a:ext uri="{0D108BD9-81ED-4DB2-BD59-A6C34878D82A}">
                    <a16:rowId xmlns:a16="http://schemas.microsoft.com/office/drawing/2014/main" val="2216832191"/>
                  </a:ext>
                </a:extLst>
              </a:tr>
              <a:tr h="327397">
                <a:tc>
                  <a:txBody>
                    <a:bodyPr/>
                    <a:lstStyle/>
                    <a:p>
                      <a:r>
                        <a:rPr lang="en-US" altLang="zh-CN" sz="1400" dirty="0"/>
                        <a:t>N</a:t>
                      </a:r>
                      <a:r>
                        <a:rPr lang="zh-CN" altLang="en-US" sz="1400" dirty="0"/>
                        <a:t>（</a:t>
                      </a:r>
                      <a:r>
                        <a:rPr lang="en-US" altLang="zh-CN" sz="1400" dirty="0"/>
                        <a:t>%</a:t>
                      </a:r>
                      <a:r>
                        <a:rPr lang="zh-CN" altLang="en-US" sz="1400" dirty="0"/>
                        <a:t>）</a:t>
                      </a:r>
                    </a:p>
                  </a:txBody>
                  <a:tcPr marL="116174" marR="116174" marT="58087" marB="58087" anchor="ctr"/>
                </a:tc>
                <a:tc>
                  <a:txBody>
                    <a:bodyPr/>
                    <a:lstStyle/>
                    <a:p>
                      <a:pPr algn="ctr"/>
                      <a:r>
                        <a:rPr lang="en-US" altLang="zh-CN" sz="1400" dirty="0"/>
                        <a:t>12</a:t>
                      </a:r>
                      <a:r>
                        <a:rPr lang="zh-CN" altLang="en-US" sz="1400" dirty="0"/>
                        <a:t>（</a:t>
                      </a:r>
                      <a:r>
                        <a:rPr lang="en-US" altLang="zh-CN" sz="1400" dirty="0"/>
                        <a:t>26.1%</a:t>
                      </a:r>
                      <a:r>
                        <a:rPr lang="zh-CN" altLang="en-US" sz="1400" dirty="0"/>
                        <a:t>）</a:t>
                      </a:r>
                    </a:p>
                  </a:txBody>
                  <a:tcPr marL="116174" marR="116174" marT="58087" marB="58087" anchor="ctr"/>
                </a:tc>
                <a:tc>
                  <a:txBody>
                    <a:bodyPr/>
                    <a:lstStyle/>
                    <a:p>
                      <a:pPr algn="ctr" fontAlgn="ctr"/>
                      <a:r>
                        <a:rPr lang="en-US" altLang="zh-CN" sz="1400" kern="1200">
                          <a:solidFill>
                            <a:schemeClr val="dk1"/>
                          </a:solidFill>
                          <a:latin typeface="+mn-lt"/>
                          <a:ea typeface="+mn-ea"/>
                          <a:cs typeface="+mn-cs"/>
                        </a:rPr>
                        <a:t>2 (40.0%)</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2 (50.0%)</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8 (21.6%)</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2153739054"/>
                  </a:ext>
                </a:extLst>
              </a:tr>
              <a:tr h="376993">
                <a:tc>
                  <a:txBody>
                    <a:bodyPr/>
                    <a:lstStyle/>
                    <a:p>
                      <a:r>
                        <a:rPr lang="en-US" altLang="zh-CN" sz="1400" dirty="0"/>
                        <a:t>Mean ± SD (d)</a:t>
                      </a:r>
                      <a:endParaRPr lang="zh-CN" altLang="en-US" sz="1400" dirty="0"/>
                    </a:p>
                  </a:txBody>
                  <a:tcPr marL="116174" marR="116174" marT="58087" marB="58087" anchor="ctr"/>
                </a:tc>
                <a:tc>
                  <a:txBody>
                    <a:bodyPr/>
                    <a:lstStyle/>
                    <a:p>
                      <a:pPr algn="ctr"/>
                      <a:r>
                        <a:rPr lang="en-US" altLang="zh-CN" sz="1400" dirty="0"/>
                        <a:t>13.5 </a:t>
                      </a:r>
                      <a:r>
                        <a:rPr lang="en-US" altLang="zh-CN" sz="1400" kern="1200" dirty="0">
                          <a:solidFill>
                            <a:schemeClr val="dk1"/>
                          </a:solidFill>
                          <a:latin typeface="+mn-lt"/>
                          <a:ea typeface="+mn-ea"/>
                          <a:cs typeface="+mn-cs"/>
                        </a:rPr>
                        <a:t>± 12.17</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23.0 ± 29.70</a:t>
                      </a:r>
                    </a:p>
                  </a:txBody>
                  <a:tcPr marL="5443" marR="5443" marT="5443" marB="0" anchor="ctr"/>
                </a:tc>
                <a:tc>
                  <a:txBody>
                    <a:bodyPr/>
                    <a:lstStyle/>
                    <a:p>
                      <a:pPr algn="ctr" fontAlgn="ctr"/>
                      <a:r>
                        <a:rPr lang="en-US" altLang="zh-CN" sz="1400" kern="1200">
                          <a:solidFill>
                            <a:schemeClr val="dk1"/>
                          </a:solidFill>
                          <a:latin typeface="+mn-lt"/>
                          <a:ea typeface="+mn-ea"/>
                          <a:cs typeface="+mn-cs"/>
                        </a:rPr>
                        <a:t>12.0 ± 1.41</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5.6 ± 5.40</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1881366895"/>
                  </a:ext>
                </a:extLst>
              </a:tr>
              <a:tr h="382138">
                <a:tc>
                  <a:txBody>
                    <a:bodyPr/>
                    <a:lstStyle/>
                    <a:p>
                      <a:r>
                        <a:rPr lang="en-US" altLang="zh-CN" sz="1400" dirty="0"/>
                        <a:t>Range (d)</a:t>
                      </a:r>
                      <a:endParaRPr lang="zh-CN" altLang="en-US" sz="1400" dirty="0"/>
                    </a:p>
                  </a:txBody>
                  <a:tcPr marL="116174" marR="116174" marT="58087" marB="58087" anchor="ctr"/>
                </a:tc>
                <a:tc>
                  <a:txBody>
                    <a:bodyPr/>
                    <a:lstStyle/>
                    <a:p>
                      <a:pPr algn="ctr"/>
                      <a:r>
                        <a:rPr lang="en-US" altLang="zh-CN" sz="1400" dirty="0"/>
                        <a:t>1, 44</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2, 44</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11, 13</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1, 16</a:t>
                      </a:r>
                    </a:p>
                  </a:txBody>
                  <a:tcPr marL="5443" marR="5443" marT="5443" marB="0"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2225380781"/>
                  </a:ext>
                </a:extLst>
              </a:tr>
              <a:tr h="36635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400" b="1" dirty="0"/>
                        <a:t>醋酸泼尼松</a:t>
                      </a:r>
                    </a:p>
                  </a:txBody>
                  <a:tcPr marL="116174" marR="116174" marT="58087" marB="58087" anchor="ctr"/>
                </a:tc>
                <a:tc>
                  <a:txBody>
                    <a:bodyPr/>
                    <a:lstStyle/>
                    <a:p>
                      <a:pPr algn="ctr"/>
                      <a:endParaRPr lang="zh-CN" altLang="en-US" sz="1400" b="1"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a:p>
                  </a:txBody>
                  <a:tcPr marL="116174" marR="116174" marT="58087" marB="58087" anchor="ctr"/>
                </a:tc>
                <a:tc>
                  <a:txBody>
                    <a:bodyPr/>
                    <a:lstStyle/>
                    <a:p>
                      <a:pPr algn="ctr"/>
                      <a:r>
                        <a:rPr lang="en-US" altLang="zh-CN" sz="1400" dirty="0"/>
                        <a:t>0.12</a:t>
                      </a:r>
                      <a:endParaRPr lang="zh-CN" altLang="en-US" sz="1400" dirty="0"/>
                    </a:p>
                  </a:txBody>
                  <a:tcPr marL="116174" marR="116174" marT="58087" marB="58087" anchor="ctr"/>
                </a:tc>
                <a:extLst>
                  <a:ext uri="{0D108BD9-81ED-4DB2-BD59-A6C34878D82A}">
                    <a16:rowId xmlns:a16="http://schemas.microsoft.com/office/drawing/2014/main" val="2989285826"/>
                  </a:ext>
                </a:extLst>
              </a:tr>
              <a:tr h="348018">
                <a:tc>
                  <a:txBody>
                    <a:bodyPr/>
                    <a:lstStyle/>
                    <a:p>
                      <a:r>
                        <a:rPr lang="en-US" altLang="zh-CN" sz="1400" dirty="0"/>
                        <a:t>N</a:t>
                      </a:r>
                      <a:r>
                        <a:rPr lang="zh-CN" altLang="en-US" sz="1400" dirty="0"/>
                        <a:t>（</a:t>
                      </a:r>
                      <a:r>
                        <a:rPr lang="en-US" altLang="zh-CN" sz="1400" dirty="0"/>
                        <a:t>%</a:t>
                      </a:r>
                      <a:r>
                        <a:rPr lang="zh-CN" altLang="en-US" sz="1400" dirty="0"/>
                        <a:t>）</a:t>
                      </a:r>
                    </a:p>
                  </a:txBody>
                  <a:tcPr marL="116174" marR="116174" marT="58087" marB="58087" anchor="ctr"/>
                </a:tc>
                <a:tc>
                  <a:txBody>
                    <a:bodyPr/>
                    <a:lstStyle/>
                    <a:p>
                      <a:pPr algn="ctr"/>
                      <a:r>
                        <a:rPr lang="en-US" altLang="zh-CN" sz="1400" dirty="0"/>
                        <a:t>20</a:t>
                      </a:r>
                      <a:r>
                        <a:rPr lang="zh-CN" altLang="en-US" sz="1400" dirty="0"/>
                        <a:t>（</a:t>
                      </a:r>
                      <a:r>
                        <a:rPr lang="en-US" altLang="zh-CN" sz="1400" dirty="0"/>
                        <a:t>43.5%</a:t>
                      </a:r>
                      <a:r>
                        <a:rPr lang="zh-CN" altLang="en-US" sz="1400" dirty="0"/>
                        <a:t>）</a:t>
                      </a:r>
                    </a:p>
                  </a:txBody>
                  <a:tcPr marL="116174" marR="116174" marT="58087" marB="58087" anchor="ctr"/>
                </a:tc>
                <a:tc>
                  <a:txBody>
                    <a:bodyPr/>
                    <a:lstStyle/>
                    <a:p>
                      <a:pPr algn="ctr" fontAlgn="ctr"/>
                      <a:r>
                        <a:rPr lang="en-US" altLang="zh-CN" sz="1400" kern="1200">
                          <a:solidFill>
                            <a:schemeClr val="dk1"/>
                          </a:solidFill>
                          <a:latin typeface="+mn-lt"/>
                          <a:ea typeface="+mn-ea"/>
                          <a:cs typeface="+mn-cs"/>
                        </a:rPr>
                        <a:t>2 (40.0%)</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2 (50.0%)</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16 (43.2%)</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3091919018"/>
                  </a:ext>
                </a:extLst>
              </a:tr>
              <a:tr h="372291">
                <a:tc>
                  <a:txBody>
                    <a:bodyPr/>
                    <a:lstStyle/>
                    <a:p>
                      <a:r>
                        <a:rPr lang="en-US" altLang="zh-CN" sz="1400" dirty="0"/>
                        <a:t>Mean ± SD (d)</a:t>
                      </a:r>
                      <a:endParaRPr lang="zh-CN" altLang="en-US" sz="1400" dirty="0"/>
                    </a:p>
                  </a:txBody>
                  <a:tcPr marL="116174" marR="116174" marT="58087" marB="58087" anchor="ctr"/>
                </a:tc>
                <a:tc>
                  <a:txBody>
                    <a:bodyPr/>
                    <a:lstStyle/>
                    <a:p>
                      <a:pPr algn="ctr"/>
                      <a:r>
                        <a:rPr lang="en-US" altLang="zh-CN" sz="1400" dirty="0"/>
                        <a:t>17.8 </a:t>
                      </a:r>
                      <a:r>
                        <a:rPr lang="en-US" altLang="zh-CN" sz="1400" kern="1200" dirty="0">
                          <a:solidFill>
                            <a:schemeClr val="dk1"/>
                          </a:solidFill>
                          <a:latin typeface="+mn-lt"/>
                          <a:ea typeface="+mn-ea"/>
                          <a:cs typeface="+mn-cs"/>
                        </a:rPr>
                        <a:t>± 13.23</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23.0 ± 14.14</a:t>
                      </a:r>
                    </a:p>
                  </a:txBody>
                  <a:tcPr marL="5443" marR="5443" marT="5443" marB="0" anchor="ctr"/>
                </a:tc>
                <a:tc>
                  <a:txBody>
                    <a:bodyPr/>
                    <a:lstStyle/>
                    <a:p>
                      <a:pPr algn="ctr" fontAlgn="ctr"/>
                      <a:r>
                        <a:rPr lang="en-US" altLang="zh-CN" sz="1400" kern="1200">
                          <a:solidFill>
                            <a:schemeClr val="dk1"/>
                          </a:solidFill>
                          <a:latin typeface="+mn-lt"/>
                          <a:ea typeface="+mn-ea"/>
                          <a:cs typeface="+mn-cs"/>
                        </a:rPr>
                        <a:t>20.5 ± 17.68</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9.9 ± 7.87</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2042803125"/>
                  </a:ext>
                </a:extLst>
              </a:tr>
              <a:tr h="320723">
                <a:tc>
                  <a:txBody>
                    <a:bodyPr/>
                    <a:lstStyle/>
                    <a:p>
                      <a:r>
                        <a:rPr lang="en-US" altLang="zh-CN" sz="1400" dirty="0"/>
                        <a:t>Range (d)</a:t>
                      </a:r>
                      <a:endParaRPr lang="zh-CN" altLang="en-US" sz="1400" dirty="0"/>
                    </a:p>
                  </a:txBody>
                  <a:tcPr marL="116174" marR="116174" marT="58087" marB="58087" anchor="ctr"/>
                </a:tc>
                <a:tc>
                  <a:txBody>
                    <a:bodyPr/>
                    <a:lstStyle/>
                    <a:p>
                      <a:pPr algn="ctr"/>
                      <a:r>
                        <a:rPr lang="en-US" altLang="zh-CN" sz="1400" dirty="0"/>
                        <a:t>1, 33</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13, 33</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8, 33</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1, 32</a:t>
                      </a:r>
                    </a:p>
                  </a:txBody>
                  <a:tcPr marL="5443" marR="5443" marT="5443" marB="0"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3248657082"/>
                  </a:ext>
                </a:extLst>
              </a:tr>
            </a:tbl>
          </a:graphicData>
        </a:graphic>
      </p:graphicFrame>
    </p:spTree>
    <p:extLst>
      <p:ext uri="{BB962C8B-B14F-4D97-AF65-F5344CB8AC3E}">
        <p14:creationId xmlns:p14="http://schemas.microsoft.com/office/powerpoint/2010/main" val="11040341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次要终点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免疫用药停药时间</a:t>
            </a:r>
          </a:p>
        </p:txBody>
      </p:sp>
      <p:graphicFrame>
        <p:nvGraphicFramePr>
          <p:cNvPr id="3" name="表格 2">
            <a:extLst>
              <a:ext uri="{FF2B5EF4-FFF2-40B4-BE49-F238E27FC236}">
                <a16:creationId xmlns:a16="http://schemas.microsoft.com/office/drawing/2014/main" id="{D881A2F1-8CE7-4805-16AF-31BBE26C0F0F}"/>
              </a:ext>
            </a:extLst>
          </p:cNvPr>
          <p:cNvGraphicFramePr>
            <a:graphicFrameLocks noGrp="1"/>
          </p:cNvGraphicFramePr>
          <p:nvPr>
            <p:extLst>
              <p:ext uri="{D42A27DB-BD31-4B8C-83A1-F6EECF244321}">
                <p14:modId xmlns:p14="http://schemas.microsoft.com/office/powerpoint/2010/main" val="3835509249"/>
              </p:ext>
            </p:extLst>
          </p:nvPr>
        </p:nvGraphicFramePr>
        <p:xfrm>
          <a:off x="1569600" y="1157426"/>
          <a:ext cx="8950800" cy="3242312"/>
        </p:xfrm>
        <a:graphic>
          <a:graphicData uri="http://schemas.openxmlformats.org/drawingml/2006/table">
            <a:tbl>
              <a:tblPr firstRow="1" bandRow="1">
                <a:tableStyleId>{EB344D84-9AFB-497E-A393-DC336BA19D2E}</a:tableStyleId>
              </a:tblPr>
              <a:tblGrid>
                <a:gridCol w="1707600">
                  <a:extLst>
                    <a:ext uri="{9D8B030D-6E8A-4147-A177-3AD203B41FA5}">
                      <a16:colId xmlns:a16="http://schemas.microsoft.com/office/drawing/2014/main" val="3589822178"/>
                    </a:ext>
                  </a:extLst>
                </a:gridCol>
                <a:gridCol w="1569600">
                  <a:extLst>
                    <a:ext uri="{9D8B030D-6E8A-4147-A177-3AD203B41FA5}">
                      <a16:colId xmlns:a16="http://schemas.microsoft.com/office/drawing/2014/main" val="1828597884"/>
                    </a:ext>
                  </a:extLst>
                </a:gridCol>
                <a:gridCol w="1540800">
                  <a:extLst>
                    <a:ext uri="{9D8B030D-6E8A-4147-A177-3AD203B41FA5}">
                      <a16:colId xmlns:a16="http://schemas.microsoft.com/office/drawing/2014/main" val="289669283"/>
                    </a:ext>
                  </a:extLst>
                </a:gridCol>
                <a:gridCol w="1526400">
                  <a:extLst>
                    <a:ext uri="{9D8B030D-6E8A-4147-A177-3AD203B41FA5}">
                      <a16:colId xmlns:a16="http://schemas.microsoft.com/office/drawing/2014/main" val="1104941549"/>
                    </a:ext>
                  </a:extLst>
                </a:gridCol>
                <a:gridCol w="1591200">
                  <a:extLst>
                    <a:ext uri="{9D8B030D-6E8A-4147-A177-3AD203B41FA5}">
                      <a16:colId xmlns:a16="http://schemas.microsoft.com/office/drawing/2014/main" val="2458496799"/>
                    </a:ext>
                  </a:extLst>
                </a:gridCol>
                <a:gridCol w="1015200">
                  <a:extLst>
                    <a:ext uri="{9D8B030D-6E8A-4147-A177-3AD203B41FA5}">
                      <a16:colId xmlns:a16="http://schemas.microsoft.com/office/drawing/2014/main" val="969361434"/>
                    </a:ext>
                  </a:extLst>
                </a:gridCol>
              </a:tblGrid>
              <a:tr h="306317">
                <a:tc>
                  <a:txBody>
                    <a:bodyPr/>
                    <a:lstStyle/>
                    <a:p>
                      <a:endParaRPr lang="zh-CN" altLang="en-US" sz="1400" b="1" kern="1200" dirty="0">
                        <a:solidFill>
                          <a:schemeClr val="lt1"/>
                        </a:solidFill>
                        <a:latin typeface="+mn-lt"/>
                        <a:ea typeface="+mn-ea"/>
                        <a:cs typeface="+mn-cs"/>
                      </a:endParaRPr>
                    </a:p>
                  </a:txBody>
                  <a:tcPr marL="116174" marR="116174" marT="58087" marB="58087"/>
                </a:tc>
                <a:tc>
                  <a:txBody>
                    <a:bodyPr/>
                    <a:lstStyle/>
                    <a:p>
                      <a:pPr algn="ctr"/>
                      <a:r>
                        <a:rPr lang="en-US" altLang="zh-CN" sz="1400" b="1" kern="1200" dirty="0">
                          <a:solidFill>
                            <a:schemeClr val="lt1"/>
                          </a:solidFill>
                          <a:latin typeface="+mn-lt"/>
                          <a:ea typeface="+mn-ea"/>
                          <a:cs typeface="+mn-cs"/>
                        </a:rPr>
                        <a:t>Overall</a:t>
                      </a:r>
                      <a:r>
                        <a:rPr lang="zh-CN" altLang="en-US" sz="1400" b="1" kern="1200" dirty="0">
                          <a:solidFill>
                            <a:schemeClr val="lt1"/>
                          </a:solidFill>
                          <a:latin typeface="+mn-lt"/>
                          <a:ea typeface="+mn-ea"/>
                          <a:cs typeface="+mn-cs"/>
                        </a:rPr>
                        <a:t>（</a:t>
                      </a:r>
                      <a:r>
                        <a:rPr lang="en-US" altLang="zh-CN" sz="1400" b="1" kern="1200" dirty="0">
                          <a:solidFill>
                            <a:schemeClr val="lt1"/>
                          </a:solidFill>
                          <a:latin typeface="+mn-lt"/>
                          <a:ea typeface="+mn-ea"/>
                          <a:cs typeface="+mn-cs"/>
                        </a:rPr>
                        <a:t>N=46</a:t>
                      </a:r>
                      <a:r>
                        <a:rPr lang="zh-CN" altLang="en-US" sz="1400" b="1" kern="1200" dirty="0">
                          <a:solidFill>
                            <a:schemeClr val="lt1"/>
                          </a:solidFill>
                          <a:latin typeface="+mn-lt"/>
                          <a:ea typeface="+mn-ea"/>
                          <a:cs typeface="+mn-cs"/>
                        </a:rPr>
                        <a:t>）</a:t>
                      </a:r>
                    </a:p>
                  </a:txBody>
                  <a:tcPr marL="116174" marR="116174" marT="58087" marB="58087"/>
                </a:tc>
                <a:tc>
                  <a:txBody>
                    <a:bodyPr/>
                    <a:lstStyle/>
                    <a:p>
                      <a:pPr algn="ctr"/>
                      <a:r>
                        <a:rPr lang="zh-CN" altLang="en-US" sz="1400" dirty="0"/>
                        <a:t>来瑞特韦（</a:t>
                      </a:r>
                      <a:r>
                        <a:rPr lang="en-US" altLang="zh-CN" sz="1400" dirty="0"/>
                        <a:t>N=5</a:t>
                      </a:r>
                      <a:r>
                        <a:rPr lang="zh-CN" altLang="en-US" sz="1400" dirty="0"/>
                        <a:t>）</a:t>
                      </a:r>
                      <a:endParaRPr lang="en-US" altLang="zh-CN" sz="1400" dirty="0"/>
                    </a:p>
                  </a:txBody>
                  <a:tcPr marL="116174" marR="116174" marT="58087" marB="58087"/>
                </a:tc>
                <a:tc>
                  <a:txBody>
                    <a:bodyPr/>
                    <a:lstStyle/>
                    <a:p>
                      <a:pPr algn="ctr"/>
                      <a:r>
                        <a:rPr lang="zh-CN" altLang="en-US" sz="1400" dirty="0"/>
                        <a:t>莫诺拉韦（</a:t>
                      </a:r>
                      <a:r>
                        <a:rPr lang="en-US" altLang="zh-CN" sz="1400" dirty="0"/>
                        <a:t>N=4</a:t>
                      </a:r>
                      <a:r>
                        <a:rPr lang="zh-CN" altLang="en-US" sz="1400" dirty="0"/>
                        <a:t>）</a:t>
                      </a:r>
                    </a:p>
                  </a:txBody>
                  <a:tcPr marL="116174" marR="116174" marT="58087" marB="58087"/>
                </a:tc>
                <a:tc>
                  <a:txBody>
                    <a:bodyPr/>
                    <a:lstStyle/>
                    <a:p>
                      <a:pPr algn="ctr"/>
                      <a:r>
                        <a:rPr lang="en-US" altLang="zh-CN" sz="1400" dirty="0" err="1"/>
                        <a:t>Paxlovi</a:t>
                      </a:r>
                      <a:r>
                        <a:rPr lang="zh-CN" altLang="en-US" sz="1400" dirty="0"/>
                        <a:t>（</a:t>
                      </a:r>
                      <a:r>
                        <a:rPr lang="en-US" altLang="zh-CN" sz="1400" dirty="0"/>
                        <a:t>N=37</a:t>
                      </a:r>
                      <a:r>
                        <a:rPr lang="zh-CN" altLang="en-US" sz="1400" dirty="0"/>
                        <a:t>）</a:t>
                      </a:r>
                    </a:p>
                  </a:txBody>
                  <a:tcPr marL="116174" marR="116174" marT="58087" marB="58087"/>
                </a:tc>
                <a:tc>
                  <a:txBody>
                    <a:bodyPr/>
                    <a:lstStyle/>
                    <a:p>
                      <a:pPr algn="ctr"/>
                      <a:r>
                        <a:rPr lang="en-US" altLang="zh-CN" sz="1400" dirty="0"/>
                        <a:t>P value</a:t>
                      </a:r>
                      <a:endParaRPr lang="zh-CN" altLang="en-US" sz="1400" dirty="0"/>
                    </a:p>
                  </a:txBody>
                  <a:tcPr marL="116174" marR="116174" marT="58087" marB="58087"/>
                </a:tc>
                <a:extLst>
                  <a:ext uri="{0D108BD9-81ED-4DB2-BD59-A6C34878D82A}">
                    <a16:rowId xmlns:a16="http://schemas.microsoft.com/office/drawing/2014/main" val="2511869162"/>
                  </a:ext>
                </a:extLst>
              </a:tr>
              <a:tr h="378405">
                <a:tc>
                  <a:txBody>
                    <a:bodyPr/>
                    <a:lstStyle/>
                    <a:p>
                      <a:r>
                        <a:rPr lang="zh-CN" altLang="en-US" sz="1400" b="1" dirty="0"/>
                        <a:t>甲泼尼龙琥珀酸钠</a:t>
                      </a:r>
                    </a:p>
                  </a:txBody>
                  <a:tcPr marL="116174" marR="116174" marT="58087" marB="58087" anchor="ctr"/>
                </a:tc>
                <a:tc>
                  <a:txBody>
                    <a:bodyPr/>
                    <a:lstStyle/>
                    <a:p>
                      <a:pPr algn="ctr"/>
                      <a:endParaRPr lang="zh-CN" altLang="en-US" sz="1400" b="1" dirty="0"/>
                    </a:p>
                  </a:txBody>
                  <a:tcPr marL="116174" marR="116174" marT="58087" marB="58087" anchor="ctr"/>
                </a:tc>
                <a:tc>
                  <a:txBody>
                    <a:bodyPr/>
                    <a:lstStyle/>
                    <a:p>
                      <a:endParaRPr lang="zh-CN" altLang="en-US" sz="1400" kern="1200" dirty="0">
                        <a:solidFill>
                          <a:schemeClr val="dk1"/>
                        </a:solidFill>
                        <a:latin typeface="+mn-lt"/>
                        <a:ea typeface="+mn-ea"/>
                        <a:cs typeface="+mn-cs"/>
                      </a:endParaRPr>
                    </a:p>
                  </a:txBody>
                  <a:tcPr marL="116174" marR="116174" marT="58087" marB="58087" anchor="ctr"/>
                </a:tc>
                <a:tc>
                  <a:txBody>
                    <a:bodyPr/>
                    <a:lstStyle/>
                    <a:p>
                      <a:endParaRPr lang="zh-CN" altLang="en-US" sz="1400" kern="1200" dirty="0">
                        <a:solidFill>
                          <a:schemeClr val="dk1"/>
                        </a:solidFill>
                        <a:latin typeface="+mn-lt"/>
                        <a:ea typeface="+mn-ea"/>
                        <a:cs typeface="+mn-cs"/>
                      </a:endParaRPr>
                    </a:p>
                  </a:txBody>
                  <a:tcPr marL="116174" marR="116174" marT="58087" marB="58087" anchor="ctr"/>
                </a:tc>
                <a:tc>
                  <a:txBody>
                    <a:bodyPr/>
                    <a:lstStyle/>
                    <a:p>
                      <a:endParaRPr lang="zh-CN" altLang="en-US" sz="1400" kern="1200" dirty="0">
                        <a:solidFill>
                          <a:schemeClr val="dk1"/>
                        </a:solidFill>
                        <a:latin typeface="+mn-lt"/>
                        <a:ea typeface="+mn-ea"/>
                        <a:cs typeface="+mn-cs"/>
                      </a:endParaRPr>
                    </a:p>
                  </a:txBody>
                  <a:tcPr marL="116174" marR="116174" marT="58087" marB="58087" anchor="ctr"/>
                </a:tc>
                <a:tc>
                  <a:txBody>
                    <a:bodyPr/>
                    <a:lstStyle/>
                    <a:p>
                      <a:pPr algn="ctr"/>
                      <a:r>
                        <a:rPr lang="en-US" altLang="zh-CN" sz="1400" dirty="0"/>
                        <a:t>0.063</a:t>
                      </a:r>
                      <a:endParaRPr lang="zh-CN" altLang="en-US" sz="1400" dirty="0"/>
                    </a:p>
                  </a:txBody>
                  <a:tcPr marL="116174" marR="116174" marT="58087" marB="58087" anchor="ctr"/>
                </a:tc>
                <a:extLst>
                  <a:ext uri="{0D108BD9-81ED-4DB2-BD59-A6C34878D82A}">
                    <a16:rowId xmlns:a16="http://schemas.microsoft.com/office/drawing/2014/main" val="54822858"/>
                  </a:ext>
                </a:extLst>
              </a:tr>
              <a:tr h="353887">
                <a:tc>
                  <a:txBody>
                    <a:bodyPr/>
                    <a:lstStyle/>
                    <a:p>
                      <a:r>
                        <a:rPr lang="en-US" altLang="zh-CN" sz="1400" dirty="0"/>
                        <a:t>N</a:t>
                      </a:r>
                      <a:r>
                        <a:rPr lang="zh-CN" altLang="en-US" sz="1400" dirty="0"/>
                        <a:t>（</a:t>
                      </a:r>
                      <a:r>
                        <a:rPr lang="en-US" altLang="zh-CN" sz="1400" dirty="0"/>
                        <a:t>%</a:t>
                      </a:r>
                      <a:r>
                        <a:rPr lang="zh-CN" altLang="en-US" sz="1400" dirty="0"/>
                        <a:t>）</a:t>
                      </a:r>
                    </a:p>
                  </a:txBody>
                  <a:tcPr marL="116174" marR="116174" marT="58087" marB="58087" anchor="ctr"/>
                </a:tc>
                <a:tc>
                  <a:txBody>
                    <a:bodyPr/>
                    <a:lstStyle/>
                    <a:p>
                      <a:pPr algn="ctr"/>
                      <a:r>
                        <a:rPr lang="en-US" altLang="zh-CN" sz="1400" dirty="0"/>
                        <a:t>15</a:t>
                      </a:r>
                      <a:r>
                        <a:rPr lang="zh-CN" altLang="en-US" sz="1400" dirty="0"/>
                        <a:t>（</a:t>
                      </a:r>
                      <a:r>
                        <a:rPr lang="en-US" altLang="zh-CN" sz="1400" dirty="0"/>
                        <a:t>32.6%</a:t>
                      </a:r>
                      <a:r>
                        <a:rPr lang="zh-CN" altLang="en-US" sz="1400" dirty="0"/>
                        <a:t>）</a:t>
                      </a:r>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0 (0.0%)</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3 (75.0%)</a:t>
                      </a:r>
                    </a:p>
                  </a:txBody>
                  <a:tcPr marL="5443" marR="5443" marT="5443" marB="0" anchor="ctr"/>
                </a:tc>
                <a:tc>
                  <a:txBody>
                    <a:bodyPr/>
                    <a:lstStyle/>
                    <a:p>
                      <a:pPr algn="ctr" fontAlgn="ctr"/>
                      <a:r>
                        <a:rPr lang="en-US" altLang="zh-CN" sz="1400" kern="1200">
                          <a:solidFill>
                            <a:schemeClr val="dk1"/>
                          </a:solidFill>
                          <a:latin typeface="+mn-lt"/>
                          <a:ea typeface="+mn-ea"/>
                          <a:cs typeface="+mn-cs"/>
                        </a:rPr>
                        <a:t>12 (32.4%)</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2856042518"/>
                  </a:ext>
                </a:extLst>
              </a:tr>
              <a:tr h="348018">
                <a:tc>
                  <a:txBody>
                    <a:bodyPr/>
                    <a:lstStyle/>
                    <a:p>
                      <a:r>
                        <a:rPr lang="en-US" altLang="zh-CN" sz="1400" dirty="0"/>
                        <a:t>Mean ± SD (d)</a:t>
                      </a:r>
                      <a:endParaRPr lang="zh-CN" altLang="en-US" sz="1400" dirty="0"/>
                    </a:p>
                  </a:txBody>
                  <a:tcPr marL="116174" marR="116174" marT="58087" marB="58087" anchor="ctr"/>
                </a:tc>
                <a:tc>
                  <a:txBody>
                    <a:bodyPr/>
                    <a:lstStyle/>
                    <a:p>
                      <a:pPr algn="ctr"/>
                      <a:r>
                        <a:rPr lang="en-US" altLang="zh-CN" sz="1400" dirty="0"/>
                        <a:t>12.4 </a:t>
                      </a:r>
                      <a:r>
                        <a:rPr lang="en-US" altLang="zh-CN" sz="1400" kern="1200" dirty="0">
                          <a:solidFill>
                            <a:schemeClr val="dk1"/>
                          </a:solidFill>
                          <a:latin typeface="+mn-lt"/>
                          <a:ea typeface="+mn-ea"/>
                          <a:cs typeface="+mn-cs"/>
                        </a:rPr>
                        <a:t>± </a:t>
                      </a:r>
                      <a:r>
                        <a:rPr lang="en-US" altLang="zh-CN" sz="1400" dirty="0"/>
                        <a:t>11.09</a:t>
                      </a:r>
                      <a:endParaRPr lang="zh-CN" altLang="en-US" sz="1400" dirty="0"/>
                    </a:p>
                  </a:txBody>
                  <a:tcPr marL="116174" marR="116174" marT="58087" marB="58087" anchor="ctr"/>
                </a:tc>
                <a:tc>
                  <a:txBody>
                    <a:bodyPr/>
                    <a:lstStyle/>
                    <a:p>
                      <a:pPr algn="ctr" fontAlgn="ctr"/>
                      <a:r>
                        <a:rPr lang="en-US" sz="1400" kern="1200">
                          <a:solidFill>
                            <a:schemeClr val="dk1"/>
                          </a:solidFill>
                          <a:latin typeface="+mn-lt"/>
                          <a:ea typeface="+mn-ea"/>
                          <a:cs typeface="+mn-cs"/>
                        </a:rPr>
                        <a:t>NA ± NA</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20.7 ± 18.58</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4.0 ± 3.59</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3066250989"/>
                  </a:ext>
                </a:extLst>
              </a:tr>
              <a:tr h="368489">
                <a:tc>
                  <a:txBody>
                    <a:bodyPr/>
                    <a:lstStyle/>
                    <a:p>
                      <a:r>
                        <a:rPr lang="en-US" altLang="zh-CN" sz="1400" dirty="0"/>
                        <a:t>Range (d)</a:t>
                      </a:r>
                      <a:endParaRPr lang="zh-CN" altLang="en-US" sz="1400" dirty="0"/>
                    </a:p>
                  </a:txBody>
                  <a:tcPr marL="116174" marR="116174" marT="58087" marB="58087" anchor="ctr"/>
                </a:tc>
                <a:tc>
                  <a:txBody>
                    <a:bodyPr/>
                    <a:lstStyle/>
                    <a:p>
                      <a:pPr algn="ctr"/>
                      <a:r>
                        <a:rPr lang="en-US" altLang="zh-CN" sz="1400" dirty="0"/>
                        <a:t>1, 42</a:t>
                      </a:r>
                      <a:endParaRPr lang="zh-CN" altLang="en-US" sz="1400" dirty="0"/>
                    </a:p>
                  </a:txBody>
                  <a:tcPr marL="116174" marR="116174" marT="58087" marB="58087" anchor="ctr"/>
                </a:tc>
                <a:tc>
                  <a:txBody>
                    <a:bodyPr/>
                    <a:lstStyle/>
                    <a:p>
                      <a:pPr algn="ctr" fontAlgn="ctr"/>
                      <a:r>
                        <a:rPr lang="en-US" sz="1400" kern="1200">
                          <a:solidFill>
                            <a:schemeClr val="dk1"/>
                          </a:solidFill>
                          <a:latin typeface="+mn-lt"/>
                          <a:ea typeface="+mn-ea"/>
                          <a:cs typeface="+mn-cs"/>
                        </a:rPr>
                        <a:t>Inf, -Inf</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8, 42</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1, 13</a:t>
                      </a:r>
                    </a:p>
                  </a:txBody>
                  <a:tcPr marL="5443" marR="5443" marT="5443" marB="0"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1969930560"/>
                  </a:ext>
                </a:extLst>
              </a:tr>
              <a:tr h="375314">
                <a:tc>
                  <a:txBody>
                    <a:bodyPr/>
                    <a:lstStyle/>
                    <a:p>
                      <a:r>
                        <a:rPr lang="zh-CN" altLang="en-US" sz="1400" b="1" dirty="0"/>
                        <a:t>甲泼尼龙</a:t>
                      </a:r>
                    </a:p>
                  </a:txBody>
                  <a:tcPr marL="116174" marR="116174" marT="58087" marB="58087" anchor="ctr"/>
                </a:tc>
                <a:tc>
                  <a:txBody>
                    <a:bodyPr/>
                    <a:lstStyle/>
                    <a:p>
                      <a:pPr algn="ctr"/>
                      <a:endParaRPr lang="zh-CN" altLang="en-US" sz="1400" b="1" dirty="0"/>
                    </a:p>
                  </a:txBody>
                  <a:tcPr marL="116174" marR="116174" marT="58087" marB="58087" anchor="ctr"/>
                </a:tc>
                <a:tc>
                  <a:txBody>
                    <a:bodyPr/>
                    <a:lstStyle/>
                    <a:p>
                      <a:endParaRPr lang="zh-CN" altLang="en-US" sz="1400" kern="1200" dirty="0">
                        <a:solidFill>
                          <a:schemeClr val="dk1"/>
                        </a:solidFill>
                        <a:latin typeface="+mn-lt"/>
                        <a:ea typeface="+mn-ea"/>
                        <a:cs typeface="+mn-cs"/>
                      </a:endParaRPr>
                    </a:p>
                  </a:txBody>
                  <a:tcPr marL="116174" marR="116174" marT="58087" marB="58087" anchor="ctr"/>
                </a:tc>
                <a:tc>
                  <a:txBody>
                    <a:bodyPr/>
                    <a:lstStyle/>
                    <a:p>
                      <a:endParaRPr lang="zh-CN" altLang="en-US" sz="1400" kern="1200">
                        <a:solidFill>
                          <a:schemeClr val="dk1"/>
                        </a:solidFill>
                        <a:latin typeface="+mn-lt"/>
                        <a:ea typeface="+mn-ea"/>
                        <a:cs typeface="+mn-cs"/>
                      </a:endParaRPr>
                    </a:p>
                  </a:txBody>
                  <a:tcPr marL="116174" marR="116174" marT="58087" marB="58087" anchor="ctr"/>
                </a:tc>
                <a:tc>
                  <a:txBody>
                    <a:bodyPr/>
                    <a:lstStyle/>
                    <a:p>
                      <a:endParaRPr lang="zh-CN" altLang="en-US" sz="1400" kern="1200" dirty="0">
                        <a:solidFill>
                          <a:schemeClr val="dk1"/>
                        </a:solidFill>
                        <a:latin typeface="+mn-lt"/>
                        <a:ea typeface="+mn-ea"/>
                        <a:cs typeface="+mn-cs"/>
                      </a:endParaRPr>
                    </a:p>
                  </a:txBody>
                  <a:tcPr marL="116174" marR="116174" marT="58087" marB="58087" anchor="ctr"/>
                </a:tc>
                <a:tc>
                  <a:txBody>
                    <a:bodyPr/>
                    <a:lstStyle/>
                    <a:p>
                      <a:pPr algn="ctr"/>
                      <a:r>
                        <a:rPr lang="en-US" altLang="zh-CN" sz="1400" dirty="0"/>
                        <a:t>0.3</a:t>
                      </a:r>
                      <a:endParaRPr lang="zh-CN" altLang="en-US" sz="1400" dirty="0"/>
                    </a:p>
                  </a:txBody>
                  <a:tcPr marL="116174" marR="116174" marT="58087" marB="58087" anchor="ctr"/>
                </a:tc>
                <a:extLst>
                  <a:ext uri="{0D108BD9-81ED-4DB2-BD59-A6C34878D82A}">
                    <a16:rowId xmlns:a16="http://schemas.microsoft.com/office/drawing/2014/main" val="2216832191"/>
                  </a:ext>
                </a:extLst>
              </a:tr>
              <a:tr h="327397">
                <a:tc>
                  <a:txBody>
                    <a:bodyPr/>
                    <a:lstStyle/>
                    <a:p>
                      <a:r>
                        <a:rPr lang="en-US" altLang="zh-CN" sz="1400" dirty="0"/>
                        <a:t>N</a:t>
                      </a:r>
                      <a:r>
                        <a:rPr lang="zh-CN" altLang="en-US" sz="1400" dirty="0"/>
                        <a:t>（</a:t>
                      </a:r>
                      <a:r>
                        <a:rPr lang="en-US" altLang="zh-CN" sz="1400" dirty="0"/>
                        <a:t>%</a:t>
                      </a:r>
                      <a:r>
                        <a:rPr lang="zh-CN" altLang="en-US" sz="1400" dirty="0"/>
                        <a:t>）</a:t>
                      </a:r>
                    </a:p>
                  </a:txBody>
                  <a:tcPr marL="116174" marR="116174" marT="58087" marB="58087" anchor="ctr"/>
                </a:tc>
                <a:tc>
                  <a:txBody>
                    <a:bodyPr/>
                    <a:lstStyle/>
                    <a:p>
                      <a:pPr algn="ctr"/>
                      <a:r>
                        <a:rPr lang="en-US" altLang="zh-CN" sz="1400" dirty="0"/>
                        <a:t>17</a:t>
                      </a:r>
                      <a:r>
                        <a:rPr lang="zh-CN" altLang="en-US" sz="1400" dirty="0"/>
                        <a:t>（</a:t>
                      </a:r>
                      <a:r>
                        <a:rPr lang="en-US" altLang="zh-CN" sz="1400" dirty="0"/>
                        <a:t>37.0%</a:t>
                      </a:r>
                      <a:r>
                        <a:rPr lang="zh-CN" altLang="en-US" sz="1400" dirty="0"/>
                        <a:t>）</a:t>
                      </a:r>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1 (20.0%)</a:t>
                      </a:r>
                    </a:p>
                  </a:txBody>
                  <a:tcPr marL="5443" marR="5443" marT="5443" marB="0" anchor="ctr"/>
                </a:tc>
                <a:tc>
                  <a:txBody>
                    <a:bodyPr/>
                    <a:lstStyle/>
                    <a:p>
                      <a:pPr algn="ctr" fontAlgn="ctr"/>
                      <a:r>
                        <a:rPr lang="en-US" altLang="zh-CN" sz="1400" kern="1200">
                          <a:solidFill>
                            <a:schemeClr val="dk1"/>
                          </a:solidFill>
                          <a:latin typeface="+mn-lt"/>
                          <a:ea typeface="+mn-ea"/>
                          <a:cs typeface="+mn-cs"/>
                        </a:rPr>
                        <a:t>1 (25.0%)</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15 (40.5%)</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2153739054"/>
                  </a:ext>
                </a:extLst>
              </a:tr>
              <a:tr h="376993">
                <a:tc>
                  <a:txBody>
                    <a:bodyPr/>
                    <a:lstStyle/>
                    <a:p>
                      <a:r>
                        <a:rPr lang="en-US" altLang="zh-CN" sz="1400" dirty="0"/>
                        <a:t>Mean ± SD (d)</a:t>
                      </a:r>
                      <a:endParaRPr lang="zh-CN" altLang="en-US" sz="1400" dirty="0"/>
                    </a:p>
                  </a:txBody>
                  <a:tcPr marL="116174" marR="116174" marT="58087" marB="58087" anchor="ctr"/>
                </a:tc>
                <a:tc>
                  <a:txBody>
                    <a:bodyPr/>
                    <a:lstStyle/>
                    <a:p>
                      <a:pPr algn="ctr"/>
                      <a:r>
                        <a:rPr lang="en-US" altLang="zh-CN" sz="1400" dirty="0"/>
                        <a:t>3.6 </a:t>
                      </a:r>
                      <a:r>
                        <a:rPr lang="en-US" altLang="zh-CN" sz="1400" kern="1200" dirty="0">
                          <a:solidFill>
                            <a:schemeClr val="dk1"/>
                          </a:solidFill>
                          <a:latin typeface="+mn-lt"/>
                          <a:ea typeface="+mn-ea"/>
                          <a:cs typeface="+mn-cs"/>
                        </a:rPr>
                        <a:t>± 7.25</a:t>
                      </a:r>
                      <a:endParaRPr lang="zh-CN" altLang="en-US" sz="1400" dirty="0"/>
                    </a:p>
                  </a:txBody>
                  <a:tcPr marL="116174" marR="116174" marT="58087" marB="58087" anchor="ctr"/>
                </a:tc>
                <a:tc>
                  <a:txBody>
                    <a:bodyPr/>
                    <a:lstStyle/>
                    <a:p>
                      <a:pPr algn="ctr" fontAlgn="ctr"/>
                      <a:r>
                        <a:rPr lang="en-US" sz="1400" kern="1200">
                          <a:solidFill>
                            <a:schemeClr val="dk1"/>
                          </a:solidFill>
                          <a:latin typeface="+mn-lt"/>
                          <a:ea typeface="+mn-ea"/>
                          <a:cs typeface="+mn-cs"/>
                        </a:rPr>
                        <a:t>1.0 ± NA</a:t>
                      </a:r>
                    </a:p>
                  </a:txBody>
                  <a:tcPr marL="5443" marR="5443" marT="5443" marB="0" anchor="ctr"/>
                </a:tc>
                <a:tc>
                  <a:txBody>
                    <a:bodyPr/>
                    <a:lstStyle/>
                    <a:p>
                      <a:pPr algn="ctr" fontAlgn="ctr"/>
                      <a:r>
                        <a:rPr lang="en-US" sz="1400" kern="1200" dirty="0">
                          <a:solidFill>
                            <a:schemeClr val="dk1"/>
                          </a:solidFill>
                          <a:latin typeface="+mn-lt"/>
                          <a:ea typeface="+mn-ea"/>
                          <a:cs typeface="+mn-cs"/>
                        </a:rPr>
                        <a:t>3.0 ± NA</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6.9 ± 7.25</a:t>
                      </a:r>
                    </a:p>
                  </a:txBody>
                  <a:tcPr marL="5443" marR="5443" marT="5443"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1400" dirty="0"/>
                    </a:p>
                  </a:txBody>
                  <a:tcPr marL="116174" marR="116174" marT="58087" marB="58087" anchor="ctr"/>
                </a:tc>
                <a:extLst>
                  <a:ext uri="{0D108BD9-81ED-4DB2-BD59-A6C34878D82A}">
                    <a16:rowId xmlns:a16="http://schemas.microsoft.com/office/drawing/2014/main" val="1881366895"/>
                  </a:ext>
                </a:extLst>
              </a:tr>
              <a:tr h="382138">
                <a:tc>
                  <a:txBody>
                    <a:bodyPr/>
                    <a:lstStyle/>
                    <a:p>
                      <a:r>
                        <a:rPr lang="en-US" altLang="zh-CN" sz="1400" dirty="0"/>
                        <a:t>Range (d)</a:t>
                      </a:r>
                      <a:endParaRPr lang="zh-CN" altLang="en-US" sz="1400" dirty="0"/>
                    </a:p>
                  </a:txBody>
                  <a:tcPr marL="116174" marR="116174" marT="58087" marB="58087" anchor="ctr"/>
                </a:tc>
                <a:tc>
                  <a:txBody>
                    <a:bodyPr/>
                    <a:lstStyle/>
                    <a:p>
                      <a:pPr algn="ctr"/>
                      <a:r>
                        <a:rPr lang="en-US" altLang="zh-CN" sz="1400" dirty="0"/>
                        <a:t>1, 26</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1, 1</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3, 3</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1, 26</a:t>
                      </a:r>
                    </a:p>
                  </a:txBody>
                  <a:tcPr marL="5443" marR="5443" marT="5443" marB="0"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2225380781"/>
                  </a:ext>
                </a:extLst>
              </a:tr>
            </a:tbl>
          </a:graphicData>
        </a:graphic>
      </p:graphicFrame>
      <p:sp>
        <p:nvSpPr>
          <p:cNvPr id="4" name="文本框 3">
            <a:extLst>
              <a:ext uri="{FF2B5EF4-FFF2-40B4-BE49-F238E27FC236}">
                <a16:creationId xmlns:a16="http://schemas.microsoft.com/office/drawing/2014/main" id="{5B237D40-F6FF-26EE-208F-CC99E64B51FA}"/>
              </a:ext>
            </a:extLst>
          </p:cNvPr>
          <p:cNvSpPr txBox="1"/>
          <p:nvPr/>
        </p:nvSpPr>
        <p:spPr>
          <a:xfrm>
            <a:off x="515938" y="4583797"/>
            <a:ext cx="11155262" cy="1705403"/>
          </a:xfrm>
          <a:prstGeom prst="rect">
            <a:avLst/>
          </a:prstGeom>
          <a:noFill/>
        </p:spPr>
        <p:txBody>
          <a:bodyPr wrap="square">
            <a:spAutoFit/>
          </a:bodyPr>
          <a:lstStyle/>
          <a:p>
            <a:pPr marL="285750" indent="-285750">
              <a:lnSpc>
                <a:spcPct val="150000"/>
              </a:lnSpc>
              <a:buFont typeface="Arial" panose="020B0604020202020204" pitchFamily="34" charset="0"/>
              <a:buChar char="•"/>
              <a:defRPr/>
            </a:pPr>
            <a:r>
              <a:rPr lang="zh-CN" altLang="en-US" dirty="0">
                <a:solidFill>
                  <a:schemeClr val="dk1"/>
                </a:solidFill>
              </a:rPr>
              <a:t>三组受试者均停用</a:t>
            </a:r>
            <a:r>
              <a:rPr lang="zh-CN" altLang="en-US" sz="1800" b="1" dirty="0"/>
              <a:t>西罗莫司</a:t>
            </a:r>
            <a:endParaRPr lang="en-US" altLang="zh-CN" dirty="0">
              <a:solidFill>
                <a:schemeClr val="dk1"/>
              </a:solidFill>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dirty="0">
                <a:solidFill>
                  <a:schemeClr val="dk1"/>
                </a:solidFill>
              </a:rPr>
              <a:t>他克莫司应用最多，多少例；什么药就没人用：</a:t>
            </a:r>
            <a:endParaRPr lang="en-US" altLang="zh-CN" dirty="0">
              <a:solidFill>
                <a:schemeClr val="dk1"/>
              </a:solidFill>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dirty="0">
                <a:solidFill>
                  <a:schemeClr val="dk1"/>
                </a:solidFill>
              </a:rPr>
              <a:t>停药时间是否有差异</a:t>
            </a:r>
            <a:endParaRPr lang="en-US" altLang="zh-CN" dirty="0">
              <a:solidFill>
                <a:schemeClr val="dk1"/>
              </a:solidFill>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lang="zh-CN" altLang="en-US" dirty="0">
              <a:solidFill>
                <a:schemeClr val="dk1"/>
              </a:solidFill>
            </a:endParaRPr>
          </a:p>
        </p:txBody>
      </p:sp>
    </p:spTree>
    <p:extLst>
      <p:ext uri="{BB962C8B-B14F-4D97-AF65-F5344CB8AC3E}">
        <p14:creationId xmlns:p14="http://schemas.microsoft.com/office/powerpoint/2010/main" val="16315438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待确认问题</a:t>
            </a:r>
          </a:p>
        </p:txBody>
      </p:sp>
      <p:sp>
        <p:nvSpPr>
          <p:cNvPr id="6" name="文本框 5">
            <a:extLst>
              <a:ext uri="{FF2B5EF4-FFF2-40B4-BE49-F238E27FC236}">
                <a16:creationId xmlns:a16="http://schemas.microsoft.com/office/drawing/2014/main" id="{D601DDB1-7583-9898-DAAB-5955C784DEFC}"/>
              </a:ext>
            </a:extLst>
          </p:cNvPr>
          <p:cNvSpPr txBox="1"/>
          <p:nvPr/>
        </p:nvSpPr>
        <p:spPr>
          <a:xfrm>
            <a:off x="654511" y="1194306"/>
            <a:ext cx="10584689" cy="3957622"/>
          </a:xfrm>
          <a:prstGeom prst="rect">
            <a:avLst/>
          </a:prstGeom>
          <a:noFill/>
        </p:spPr>
        <p:txBody>
          <a:bodyPr wrap="square">
            <a:spAutoFit/>
          </a:bodyPr>
          <a:lstStyle/>
          <a:p>
            <a:pPr algn="just">
              <a:lnSpc>
                <a:spcPct val="200000"/>
              </a:lnSpc>
            </a:pPr>
            <a:r>
              <a:rPr lang="en-US" altLang="zh-CN" sz="1600" b="1" kern="0" dirty="0">
                <a:effectLst/>
                <a:latin typeface="+mj-lt"/>
                <a:ea typeface="等线" panose="02010600030101010101" pitchFamily="2" charset="-122"/>
                <a:cs typeface="Times New Roman" panose="02020603050405020304" pitchFamily="18" charset="0"/>
              </a:rPr>
              <a:t>1</a:t>
            </a:r>
            <a:r>
              <a:rPr lang="zh-CN" altLang="zh-CN" sz="1600" b="1" kern="0" dirty="0">
                <a:effectLst/>
                <a:latin typeface="+mj-lt"/>
                <a:ea typeface="宋体" panose="02010600030101010101" pitchFamily="2" charset="-122"/>
                <a:cs typeface="Times New Roman" panose="02020603050405020304" pitchFamily="18" charset="0"/>
              </a:rPr>
              <a:t>、</a:t>
            </a:r>
            <a:r>
              <a:rPr lang="zh-CN" altLang="en-US" sz="1600" b="1" kern="0" dirty="0">
                <a:effectLst/>
                <a:latin typeface="+mn-ea"/>
                <a:cs typeface="Times New Roman" panose="02020603050405020304" pitchFamily="18" charset="0"/>
              </a:rPr>
              <a:t>用药分组</a:t>
            </a:r>
            <a:endParaRPr lang="zh-CN" altLang="zh-CN" sz="1600" kern="100" dirty="0">
              <a:effectLst/>
              <a:latin typeface="+mn-ea"/>
              <a:cs typeface="Times New Roman" panose="02020603050405020304" pitchFamily="18" charset="0"/>
            </a:endParaRPr>
          </a:p>
          <a:p>
            <a:pPr marL="800100" lvl="1" indent="-342900" algn="just">
              <a:lnSpc>
                <a:spcPct val="200000"/>
              </a:lnSpc>
              <a:buFont typeface="宋体" panose="02010600030101010101" pitchFamily="2" charset="-122"/>
              <a:buChar char="·"/>
            </a:pPr>
            <a:r>
              <a:rPr lang="zh-CN" altLang="en-US" sz="1600" kern="0" dirty="0">
                <a:effectLst/>
                <a:latin typeface="+mn-ea"/>
                <a:cs typeface="Times New Roman" panose="02020603050405020304" pitchFamily="18" charset="0"/>
              </a:rPr>
              <a:t>目前以入组后</a:t>
            </a:r>
            <a:r>
              <a:rPr lang="zh-CN" altLang="en-US" sz="1600" kern="0" dirty="0">
                <a:effectLst/>
                <a:highlight>
                  <a:srgbClr val="FFFF00"/>
                </a:highlight>
                <a:latin typeface="+mn-ea"/>
                <a:cs typeface="Times New Roman" panose="02020603050405020304" pitchFamily="18" charset="0"/>
              </a:rPr>
              <a:t>首次用药</a:t>
            </a:r>
            <a:r>
              <a:rPr lang="zh-CN" altLang="en-US" sz="1600" kern="0" dirty="0">
                <a:effectLst/>
                <a:latin typeface="+mn-ea"/>
                <a:cs typeface="Times New Roman" panose="02020603050405020304" pitchFamily="18" charset="0"/>
              </a:rPr>
              <a:t>分组，分为：来瑞特韦、莫诺拉韦、奈玛特韦</a:t>
            </a:r>
            <a:r>
              <a:rPr lang="en-US" altLang="zh-CN" sz="1600" kern="0" dirty="0">
                <a:effectLst/>
                <a:latin typeface="+mn-ea"/>
                <a:cs typeface="Times New Roman" panose="02020603050405020304" pitchFamily="18" charset="0"/>
              </a:rPr>
              <a:t>/</a:t>
            </a:r>
            <a:r>
              <a:rPr lang="zh-CN" altLang="en-US" sz="1600" kern="0" dirty="0">
                <a:effectLst/>
                <a:latin typeface="+mn-ea"/>
                <a:cs typeface="Times New Roman" panose="02020603050405020304" pitchFamily="18" charset="0"/>
              </a:rPr>
              <a:t>利托那韦、其他新冠用药</a:t>
            </a:r>
            <a:endParaRPr lang="zh-CN" altLang="zh-CN" sz="1600" kern="100" dirty="0">
              <a:effectLst/>
              <a:highlight>
                <a:srgbClr val="FFFF00"/>
              </a:highlight>
              <a:latin typeface="+mn-ea"/>
              <a:cs typeface="Times New Roman" panose="02020603050405020304" pitchFamily="18" charset="0"/>
            </a:endParaRPr>
          </a:p>
          <a:p>
            <a:pPr algn="just">
              <a:lnSpc>
                <a:spcPct val="200000"/>
              </a:lnSpc>
            </a:pPr>
            <a:r>
              <a:rPr lang="en-US" altLang="zh-CN" sz="1600" b="1" kern="0" dirty="0">
                <a:effectLst/>
                <a:latin typeface="+mn-ea"/>
                <a:cs typeface="Times New Roman" panose="02020603050405020304" pitchFamily="18" charset="0"/>
              </a:rPr>
              <a:t>2</a:t>
            </a:r>
            <a:r>
              <a:rPr lang="zh-CN" altLang="zh-CN" sz="1600" b="1" kern="0" dirty="0">
                <a:effectLst/>
                <a:latin typeface="+mn-ea"/>
                <a:cs typeface="Times New Roman" panose="02020603050405020304" pitchFamily="18" charset="0"/>
              </a:rPr>
              <a:t>、</a:t>
            </a:r>
            <a:r>
              <a:rPr lang="zh-CN" altLang="en-US" sz="1600" b="1" kern="0" dirty="0">
                <a:effectLst/>
                <a:latin typeface="+mn-ea"/>
                <a:cs typeface="Times New Roman" panose="02020603050405020304" pitchFamily="18" charset="0"/>
              </a:rPr>
              <a:t>多种抗病毒药物使用</a:t>
            </a:r>
            <a:endParaRPr lang="zh-CN" altLang="zh-CN" sz="1600" kern="100" dirty="0">
              <a:effectLst/>
              <a:latin typeface="+mn-ea"/>
              <a:cs typeface="Times New Roman" panose="02020603050405020304" pitchFamily="18" charset="0"/>
            </a:endParaRPr>
          </a:p>
          <a:p>
            <a:pPr marL="742950" lvl="1" indent="-285750" algn="just">
              <a:lnSpc>
                <a:spcPct val="200000"/>
              </a:lnSpc>
              <a:buFont typeface="Arial" panose="020B0604020202020204" pitchFamily="34" charset="0"/>
              <a:buChar char="•"/>
            </a:pPr>
            <a:r>
              <a:rPr lang="zh-CN" altLang="en-US" sz="1600" kern="100" dirty="0">
                <a:latin typeface="+mn-ea"/>
                <a:cs typeface="Times New Roman" panose="02020603050405020304" pitchFamily="18" charset="0"/>
              </a:rPr>
              <a:t>存在同一患者使用多种抗病毒药物使用，目前只取首次用药，是否需要列出多重用药的</a:t>
            </a:r>
            <a:r>
              <a:rPr lang="en-US" altLang="zh-CN" sz="1600" kern="100" dirty="0">
                <a:latin typeface="+mn-ea"/>
                <a:cs typeface="Times New Roman" panose="02020603050405020304" pitchFamily="18" charset="0"/>
              </a:rPr>
              <a:t>list</a:t>
            </a:r>
            <a:r>
              <a:rPr lang="zh-CN" altLang="en-US" sz="1600" kern="100" dirty="0">
                <a:latin typeface="+mn-ea"/>
                <a:cs typeface="Times New Roman" panose="02020603050405020304" pitchFamily="18" charset="0"/>
              </a:rPr>
              <a:t>和发生率</a:t>
            </a:r>
            <a:endParaRPr lang="en-US" altLang="zh-CN" sz="1600" kern="100" dirty="0">
              <a:latin typeface="+mn-ea"/>
              <a:cs typeface="Times New Roman" panose="02020603050405020304" pitchFamily="18" charset="0"/>
            </a:endParaRPr>
          </a:p>
          <a:p>
            <a:pPr marL="742950" lvl="1" indent="-285750" algn="just">
              <a:lnSpc>
                <a:spcPct val="200000"/>
              </a:lnSpc>
              <a:buFont typeface="Arial" panose="020B0604020202020204" pitchFamily="34" charset="0"/>
              <a:buChar char="•"/>
            </a:pPr>
            <a:r>
              <a:rPr lang="zh-CN" altLang="en-US" sz="1600" kern="100" dirty="0">
                <a:latin typeface="+mn-ea"/>
                <a:cs typeface="Times New Roman" panose="02020603050405020304" pitchFamily="18" charset="0"/>
              </a:rPr>
              <a:t>多重用药、换药等用药模式是否考虑分析，如考虑，需进行定义</a:t>
            </a:r>
            <a:endParaRPr lang="en-US" altLang="zh-CN" sz="1600" kern="100" dirty="0">
              <a:latin typeface="+mn-ea"/>
              <a:cs typeface="Times New Roman" panose="02020603050405020304" pitchFamily="18" charset="0"/>
            </a:endParaRPr>
          </a:p>
          <a:p>
            <a:pPr lvl="0" algn="just">
              <a:lnSpc>
                <a:spcPct val="200000"/>
              </a:lnSpc>
            </a:pPr>
            <a:r>
              <a:rPr lang="en-US" altLang="zh-CN" sz="1600" b="1" kern="0" dirty="0">
                <a:latin typeface="+mn-ea"/>
                <a:cs typeface="Times New Roman" panose="02020603050405020304" pitchFamily="18" charset="0"/>
              </a:rPr>
              <a:t>3</a:t>
            </a:r>
            <a:r>
              <a:rPr lang="zh-CN" altLang="en-US" sz="1600" b="1" kern="0" dirty="0">
                <a:latin typeface="+mn-ea"/>
                <a:cs typeface="Times New Roman" panose="02020603050405020304" pitchFamily="18" charset="0"/>
              </a:rPr>
              <a:t>、症状持续恢复情况</a:t>
            </a:r>
            <a:endParaRPr lang="en-US" altLang="zh-CN" sz="1600" b="1" kern="0" dirty="0">
              <a:latin typeface="+mn-ea"/>
              <a:cs typeface="Times New Roman" panose="02020603050405020304" pitchFamily="18" charset="0"/>
            </a:endParaRPr>
          </a:p>
          <a:p>
            <a:pPr marL="742950" lvl="1" indent="-285750" algn="just">
              <a:lnSpc>
                <a:spcPct val="200000"/>
              </a:lnSpc>
              <a:buFont typeface="Arial" panose="020B0604020202020204" pitchFamily="34" charset="0"/>
              <a:buChar char="•"/>
            </a:pPr>
            <a:r>
              <a:rPr lang="zh-CN" altLang="en-US" sz="1600" kern="0" dirty="0">
                <a:latin typeface="+mn-ea"/>
                <a:cs typeface="Times New Roman" panose="02020603050405020304" pitchFamily="18" charset="0"/>
              </a:rPr>
              <a:t>目前数据尚不支持判断症状持续恢复，几乎所有患者自始至终都有症状。是否按症状数量减少，或按某一个特别关注的症状消失来定义</a:t>
            </a:r>
            <a:endParaRPr lang="en-US" altLang="zh-CN" sz="1600" kern="0" dirty="0">
              <a:latin typeface="+mn-ea"/>
              <a:cs typeface="Times New Roman" panose="02020603050405020304" pitchFamily="18" charset="0"/>
            </a:endParaRPr>
          </a:p>
        </p:txBody>
      </p:sp>
    </p:spTree>
    <p:extLst>
      <p:ext uri="{BB962C8B-B14F-4D97-AF65-F5344CB8AC3E}">
        <p14:creationId xmlns:p14="http://schemas.microsoft.com/office/powerpoint/2010/main" val="39604205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8949934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A3CD34C-8A5B-8A2D-FA02-6281B504C104}"/>
              </a:ext>
            </a:extLst>
          </p:cNvPr>
          <p:cNvSpPr>
            <a:spLocks noGrp="1"/>
          </p:cNvSpPr>
          <p:nvPr>
            <p:ph type="body" sz="quarter" idx="11"/>
          </p:nvPr>
        </p:nvSpPr>
        <p:spPr/>
        <p:txBody>
          <a:bodyPr/>
          <a:lstStyle/>
          <a:p>
            <a:r>
              <a:rPr lang="zh-CN" altLang="en-US" dirty="0"/>
              <a:t>方案回顾</a:t>
            </a:r>
          </a:p>
        </p:txBody>
      </p:sp>
      <p:sp>
        <p:nvSpPr>
          <p:cNvPr id="27" name="文本框 26">
            <a:extLst>
              <a:ext uri="{FF2B5EF4-FFF2-40B4-BE49-F238E27FC236}">
                <a16:creationId xmlns:a16="http://schemas.microsoft.com/office/drawing/2014/main" id="{26F9EB59-A721-CF69-5D56-39E0F8C011A4}"/>
              </a:ext>
            </a:extLst>
          </p:cNvPr>
          <p:cNvSpPr txBox="1"/>
          <p:nvPr/>
        </p:nvSpPr>
        <p:spPr>
          <a:xfrm>
            <a:off x="496822" y="951840"/>
            <a:ext cx="11984912" cy="1526187"/>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Ø"/>
              <a:tabLst/>
              <a:defRPr/>
            </a:pPr>
            <a:r>
              <a:rPr lang="zh-CN" altLang="en-US" sz="1600" b="1" dirty="0">
                <a:solidFill>
                  <a:schemeClr val="dk1"/>
                </a:solidFill>
              </a:rPr>
              <a:t>研究目的</a:t>
            </a:r>
            <a:endParaRPr lang="en-US" altLang="zh-CN" sz="1600" b="1" dirty="0">
              <a:solidFill>
                <a:schemeClr val="dk1"/>
              </a:solidFill>
            </a:endParaRPr>
          </a:p>
          <a:p>
            <a:pPr marL="742950" lvl="1" indent="-285750">
              <a:lnSpc>
                <a:spcPct val="150000"/>
              </a:lnSpc>
              <a:buFont typeface="Arial" panose="020B0604020202020204" pitchFamily="34" charset="0"/>
              <a:buChar char="•"/>
              <a:defRPr/>
            </a:pPr>
            <a:r>
              <a:rPr lang="zh-CN" altLang="en-US" sz="1600" dirty="0">
                <a:solidFill>
                  <a:schemeClr val="dk1"/>
                </a:solidFill>
              </a:rPr>
              <a:t>探索不同抗病毒治疗药物用于治疗接受实体器官移植后新型冠状病毒感染者的安全性及有效性</a:t>
            </a:r>
            <a:endParaRPr lang="en-US" altLang="zh-CN" sz="1600" dirty="0">
              <a:solidFill>
                <a:schemeClr val="dk1"/>
              </a:solidFill>
            </a:endParaRPr>
          </a:p>
          <a:p>
            <a:pPr marL="742950" lvl="1" indent="-285750">
              <a:lnSpc>
                <a:spcPct val="150000"/>
              </a:lnSpc>
              <a:buFont typeface="Arial" panose="020B0604020202020204" pitchFamily="34" charset="0"/>
              <a:buChar char="•"/>
              <a:defRPr/>
            </a:pPr>
            <a:r>
              <a:rPr lang="zh-CN" altLang="en-US" sz="1600" dirty="0">
                <a:solidFill>
                  <a:schemeClr val="dk1"/>
                </a:solidFill>
              </a:rPr>
              <a:t>探索新型冠状病毒感染者应用抗病毒药物的用药模式</a:t>
            </a:r>
          </a:p>
          <a:p>
            <a:pPr marL="742950" lvl="1" indent="-285750">
              <a:lnSpc>
                <a:spcPct val="150000"/>
              </a:lnSpc>
              <a:buFont typeface="Arial" panose="020B0604020202020204" pitchFamily="34" charset="0"/>
              <a:buChar char="•"/>
              <a:defRPr/>
            </a:pPr>
            <a:r>
              <a:rPr lang="zh-CN" altLang="en-US" sz="1600" dirty="0">
                <a:solidFill>
                  <a:schemeClr val="dk1"/>
                </a:solidFill>
              </a:rPr>
              <a:t>探索不同抗病毒药物对于接受实体器官移植患者</a:t>
            </a:r>
            <a:r>
              <a:rPr lang="en-US" altLang="zh-CN" sz="1600" dirty="0">
                <a:solidFill>
                  <a:schemeClr val="dk1"/>
                </a:solidFill>
              </a:rPr>
              <a:t>CNI</a:t>
            </a:r>
            <a:r>
              <a:rPr lang="zh-CN" altLang="en-US" sz="1600" dirty="0">
                <a:solidFill>
                  <a:schemeClr val="dk1"/>
                </a:solidFill>
              </a:rPr>
              <a:t>、</a:t>
            </a:r>
            <a:r>
              <a:rPr lang="en-US" altLang="zh-CN" sz="1600" dirty="0">
                <a:solidFill>
                  <a:schemeClr val="dk1"/>
                </a:solidFill>
              </a:rPr>
              <a:t>mTOR </a:t>
            </a:r>
            <a:r>
              <a:rPr lang="zh-CN" altLang="en-US" sz="1600" dirty="0">
                <a:solidFill>
                  <a:schemeClr val="dk1"/>
                </a:solidFill>
              </a:rPr>
              <a:t>抑制剂及唑类药物用药模式调整及血药浓度变化的影响</a:t>
            </a:r>
          </a:p>
        </p:txBody>
      </p:sp>
      <p:grpSp>
        <p:nvGrpSpPr>
          <p:cNvPr id="52" name="组合 51">
            <a:extLst>
              <a:ext uri="{FF2B5EF4-FFF2-40B4-BE49-F238E27FC236}">
                <a16:creationId xmlns:a16="http://schemas.microsoft.com/office/drawing/2014/main" id="{BEBF2C9B-BE48-D4B7-5CEC-F5B8BE1AF853}"/>
              </a:ext>
            </a:extLst>
          </p:cNvPr>
          <p:cNvGrpSpPr/>
          <p:nvPr/>
        </p:nvGrpSpPr>
        <p:grpSpPr>
          <a:xfrm>
            <a:off x="657566" y="2636712"/>
            <a:ext cx="10876865" cy="3486524"/>
            <a:chOff x="702679" y="2759033"/>
            <a:chExt cx="10876865" cy="3486524"/>
          </a:xfrm>
        </p:grpSpPr>
        <p:sp>
          <p:nvSpPr>
            <p:cNvPr id="5" name="文本框 4">
              <a:extLst>
                <a:ext uri="{FF2B5EF4-FFF2-40B4-BE49-F238E27FC236}">
                  <a16:creationId xmlns:a16="http://schemas.microsoft.com/office/drawing/2014/main" id="{69C1B46A-523C-9F33-6DC6-31BEB2E691ED}"/>
                </a:ext>
              </a:extLst>
            </p:cNvPr>
            <p:cNvSpPr txBox="1"/>
            <p:nvPr/>
          </p:nvSpPr>
          <p:spPr>
            <a:xfrm>
              <a:off x="1021203" y="3044402"/>
              <a:ext cx="2718386" cy="338554"/>
            </a:xfrm>
            <a:prstGeom prst="rect">
              <a:avLst/>
            </a:prstGeom>
            <a:noFill/>
          </p:spPr>
          <p:txBody>
            <a:bodyPr wrap="square">
              <a:spAutoFit/>
            </a:bodyPr>
            <a:lstStyle/>
            <a:p>
              <a:r>
                <a:rPr lang="zh-CN" altLang="en-US" sz="1600" b="1" kern="100" dirty="0">
                  <a:solidFill>
                    <a:schemeClr val="accent1">
                      <a:lumMod val="7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单</a:t>
              </a:r>
              <a:r>
                <a:rPr lang="zh-CN" altLang="zh-CN" sz="1600" b="1" kern="100" dirty="0">
                  <a:solidFill>
                    <a:schemeClr val="accent1">
                      <a:lumMod val="75000"/>
                    </a:schemeClr>
                  </a:solidFill>
                  <a:effectLst/>
                  <a:latin typeface="微软雅黑" panose="020B0503020204020204" pitchFamily="34" charset="-122"/>
                  <a:ea typeface="微软雅黑" panose="020B0503020204020204" pitchFamily="34" charset="-122"/>
                  <a:cs typeface="Times New Roman" panose="02020603050405020304" pitchFamily="18" charset="0"/>
                </a:rPr>
                <a:t>中心、回顾性研究</a:t>
              </a:r>
              <a:endParaRPr lang="zh-CN" altLang="en-US" sz="1600" b="1" dirty="0">
                <a:solidFill>
                  <a:schemeClr val="accent1">
                    <a:lumMod val="75000"/>
                  </a:schemeClr>
                </a:solidFill>
                <a:latin typeface="微软雅黑" panose="020B0503020204020204" pitchFamily="34" charset="-122"/>
                <a:ea typeface="微软雅黑" panose="020B0503020204020204" pitchFamily="34" charset="-122"/>
              </a:endParaRPr>
            </a:p>
          </p:txBody>
        </p:sp>
        <p:grpSp>
          <p:nvGrpSpPr>
            <p:cNvPr id="7" name="组合 6">
              <a:extLst>
                <a:ext uri="{FF2B5EF4-FFF2-40B4-BE49-F238E27FC236}">
                  <a16:creationId xmlns:a16="http://schemas.microsoft.com/office/drawing/2014/main" id="{C18C54F2-D9F4-D816-D339-699330E5CB28}"/>
                </a:ext>
              </a:extLst>
            </p:cNvPr>
            <p:cNvGrpSpPr/>
            <p:nvPr/>
          </p:nvGrpSpPr>
          <p:grpSpPr>
            <a:xfrm>
              <a:off x="702679" y="3390944"/>
              <a:ext cx="2759680" cy="2229380"/>
              <a:chOff x="383582" y="3685151"/>
              <a:chExt cx="2759680" cy="2229380"/>
            </a:xfrm>
          </p:grpSpPr>
          <p:sp>
            <p:nvSpPr>
              <p:cNvPr id="23" name="矩形: 圆角 22">
                <a:extLst>
                  <a:ext uri="{FF2B5EF4-FFF2-40B4-BE49-F238E27FC236}">
                    <a16:creationId xmlns:a16="http://schemas.microsoft.com/office/drawing/2014/main" id="{90F6015F-6AA0-F05E-F28C-3689E5D7243F}"/>
                  </a:ext>
                </a:extLst>
              </p:cNvPr>
              <p:cNvSpPr/>
              <p:nvPr/>
            </p:nvSpPr>
            <p:spPr>
              <a:xfrm>
                <a:off x="383582" y="3685151"/>
                <a:ext cx="2661084" cy="2229380"/>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24" name="文本框 90">
                <a:extLst>
                  <a:ext uri="{FF2B5EF4-FFF2-40B4-BE49-F238E27FC236}">
                    <a16:creationId xmlns:a16="http://schemas.microsoft.com/office/drawing/2014/main" id="{DE49AF29-3449-BDA0-BE90-21CE79E4FC0F}"/>
                  </a:ext>
                </a:extLst>
              </p:cNvPr>
              <p:cNvSpPr txBox="1"/>
              <p:nvPr/>
            </p:nvSpPr>
            <p:spPr>
              <a:xfrm>
                <a:off x="477295" y="3774111"/>
                <a:ext cx="2665967" cy="205145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100" b="1" dirty="0">
                    <a:latin typeface="+mn-ea"/>
                  </a:rPr>
                  <a:t>纳入标准：</a:t>
                </a:r>
                <a:endParaRPr lang="en-US" altLang="zh-CN" sz="1100" b="1" dirty="0">
                  <a:latin typeface="+mn-ea"/>
                </a:endParaRPr>
              </a:p>
              <a:p>
                <a:pPr marL="171450" indent="-171450">
                  <a:lnSpc>
                    <a:spcPct val="130000"/>
                  </a:lnSpc>
                  <a:buFont typeface="Arial" panose="020B0604020202020204" pitchFamily="34" charset="0"/>
                  <a:buChar char="•"/>
                </a:pPr>
                <a:r>
                  <a:rPr lang="zh-CN" altLang="en-US" sz="1100" dirty="0">
                    <a:latin typeface="+mn-ea"/>
                  </a:rPr>
                  <a:t>年龄</a:t>
                </a:r>
                <a:r>
                  <a:rPr lang="en-US" altLang="zh-CN" sz="1100" dirty="0">
                    <a:latin typeface="+mn-ea"/>
                  </a:rPr>
                  <a:t>18-75</a:t>
                </a:r>
                <a:r>
                  <a:rPr lang="zh-CN" altLang="en-US" sz="1100" dirty="0">
                    <a:latin typeface="+mn-ea"/>
                  </a:rPr>
                  <a:t>岁（含），性别不限；</a:t>
                </a:r>
                <a:endParaRPr lang="en-US" altLang="zh-CN" sz="1100" dirty="0">
                  <a:latin typeface="+mn-ea"/>
                </a:endParaRPr>
              </a:p>
              <a:p>
                <a:pPr marL="171450" indent="-171450">
                  <a:lnSpc>
                    <a:spcPct val="130000"/>
                  </a:lnSpc>
                  <a:buFont typeface="Arial" panose="020B0604020202020204" pitchFamily="34" charset="0"/>
                  <a:buChar char="•"/>
                </a:pPr>
                <a:r>
                  <a:rPr lang="zh-CN" altLang="en-US" sz="1100" dirty="0">
                    <a:latin typeface="+mn-ea"/>
                  </a:rPr>
                  <a:t>确诊为新型冠状病毒感染</a:t>
                </a:r>
                <a:r>
                  <a:rPr lang="en-US" altLang="zh-CN" sz="1100" dirty="0">
                    <a:latin typeface="+mn-ea"/>
                  </a:rPr>
                  <a:t>;</a:t>
                </a:r>
              </a:p>
              <a:p>
                <a:pPr marL="171450" indent="-171450">
                  <a:lnSpc>
                    <a:spcPct val="130000"/>
                  </a:lnSpc>
                  <a:buFont typeface="Arial" panose="020B0604020202020204" pitchFamily="34" charset="0"/>
                  <a:buChar char="•"/>
                </a:pPr>
                <a:r>
                  <a:rPr lang="zh-CN" altLang="en-US" sz="1100" dirty="0">
                    <a:latin typeface="+mn-ea"/>
                  </a:rPr>
                  <a:t>新型冠状病毒感染前接受过肝、肾、心、肺移植</a:t>
                </a:r>
              </a:p>
              <a:p>
                <a:pPr>
                  <a:lnSpc>
                    <a:spcPct val="130000"/>
                  </a:lnSpc>
                </a:pPr>
                <a:r>
                  <a:rPr lang="zh-CN" altLang="en-US" sz="1100" b="1" dirty="0">
                    <a:latin typeface="+mn-ea"/>
                  </a:rPr>
                  <a:t>排除标准：</a:t>
                </a:r>
                <a:endParaRPr lang="en-US" altLang="zh-CN" sz="1100" dirty="0">
                  <a:latin typeface="+mn-ea"/>
                </a:endParaRPr>
              </a:p>
              <a:p>
                <a:pPr marL="171450" indent="-171450">
                  <a:lnSpc>
                    <a:spcPct val="130000"/>
                  </a:lnSpc>
                  <a:buFont typeface="Arial" panose="020B0604020202020204" pitchFamily="34" charset="0"/>
                  <a:buChar char="•"/>
                </a:pPr>
                <a:r>
                  <a:rPr lang="zh-CN" altLang="en-US" sz="1100" dirty="0">
                    <a:latin typeface="+mn-ea"/>
                  </a:rPr>
                  <a:t>接受过除肝、肾、心、肺以外的实体器官移植</a:t>
                </a:r>
                <a:endParaRPr lang="en-US" altLang="zh-CN" sz="1100" dirty="0">
                  <a:latin typeface="+mn-ea"/>
                </a:endParaRPr>
              </a:p>
              <a:p>
                <a:pPr marL="171450" indent="-171450">
                  <a:lnSpc>
                    <a:spcPct val="130000"/>
                  </a:lnSpc>
                  <a:buFont typeface="Arial" panose="020B0604020202020204" pitchFamily="34" charset="0"/>
                  <a:buChar char="•"/>
                </a:pPr>
                <a:r>
                  <a:rPr lang="zh-CN" altLang="en-US" sz="1100" dirty="0">
                    <a:latin typeface="+mn-ea"/>
                  </a:rPr>
                  <a:t>研究相关终点缺失</a:t>
                </a:r>
                <a:r>
                  <a:rPr lang="en-US" altLang="zh-CN" sz="1100" dirty="0">
                    <a:latin typeface="+mn-ea"/>
                  </a:rPr>
                  <a:t>50%</a:t>
                </a:r>
                <a:r>
                  <a:rPr lang="zh-CN" altLang="en-US" sz="1100" dirty="0">
                    <a:latin typeface="+mn-ea"/>
                  </a:rPr>
                  <a:t>以上的患者。</a:t>
                </a:r>
              </a:p>
            </p:txBody>
          </p:sp>
        </p:grpSp>
        <p:sp>
          <p:nvSpPr>
            <p:cNvPr id="14" name="矩形: 圆角 13">
              <a:extLst>
                <a:ext uri="{FF2B5EF4-FFF2-40B4-BE49-F238E27FC236}">
                  <a16:creationId xmlns:a16="http://schemas.microsoft.com/office/drawing/2014/main" id="{09DB8779-B916-ACB9-C1D0-59299A64294A}"/>
                </a:ext>
              </a:extLst>
            </p:cNvPr>
            <p:cNvSpPr/>
            <p:nvPr/>
          </p:nvSpPr>
          <p:spPr>
            <a:xfrm>
              <a:off x="3593424" y="2759033"/>
              <a:ext cx="1749420" cy="3486524"/>
            </a:xfrm>
            <a:prstGeom prst="roundRect">
              <a:avLst>
                <a:gd name="adj" fmla="val 0"/>
              </a:avLst>
            </a:prstGeom>
            <a:noFill/>
            <a:ln w="1905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sz="1100" dirty="0"/>
            </a:p>
          </p:txBody>
        </p:sp>
        <p:sp>
          <p:nvSpPr>
            <p:cNvPr id="12" name="矩形: 圆角 11">
              <a:extLst>
                <a:ext uri="{FF2B5EF4-FFF2-40B4-BE49-F238E27FC236}">
                  <a16:creationId xmlns:a16="http://schemas.microsoft.com/office/drawing/2014/main" id="{26D925F1-8AD1-6247-E749-71DB23A91D70}"/>
                </a:ext>
              </a:extLst>
            </p:cNvPr>
            <p:cNvSpPr/>
            <p:nvPr/>
          </p:nvSpPr>
          <p:spPr>
            <a:xfrm>
              <a:off x="5811689" y="2962118"/>
              <a:ext cx="1280295" cy="600890"/>
            </a:xfrm>
            <a:prstGeom prst="roundRect">
              <a:avLst>
                <a:gd name="adj" fmla="val 19194"/>
              </a:avLst>
            </a:prstGeom>
            <a:no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30000"/>
                </a:lnSpc>
              </a:pPr>
              <a:r>
                <a:rPr lang="zh-CN" altLang="en-US" sz="1100" b="1" dirty="0">
                  <a:solidFill>
                    <a:schemeClr val="tx1"/>
                  </a:solidFill>
                </a:rPr>
                <a:t>队列</a:t>
              </a:r>
              <a:r>
                <a:rPr lang="en-US" altLang="zh-CN" sz="1100" b="1" dirty="0">
                  <a:solidFill>
                    <a:schemeClr val="tx1"/>
                  </a:solidFill>
                </a:rPr>
                <a:t>1</a:t>
              </a:r>
            </a:p>
            <a:p>
              <a:pPr algn="ctr">
                <a:lnSpc>
                  <a:spcPct val="130000"/>
                </a:lnSpc>
              </a:pPr>
              <a:r>
                <a:rPr lang="en-US" altLang="zh-CN" sz="1100" dirty="0">
                  <a:solidFill>
                    <a:schemeClr val="tx1"/>
                  </a:solidFill>
                </a:rPr>
                <a:t>Paxlovid</a:t>
              </a:r>
              <a:r>
                <a:rPr lang="zh-CN" altLang="en-US" sz="1100" dirty="0">
                  <a:solidFill>
                    <a:schemeClr val="tx1"/>
                  </a:solidFill>
                </a:rPr>
                <a:t>组</a:t>
              </a:r>
              <a:endParaRPr lang="en-US" altLang="zh-CN" sz="1100" dirty="0">
                <a:solidFill>
                  <a:schemeClr val="tx1"/>
                </a:solidFill>
              </a:endParaRPr>
            </a:p>
          </p:txBody>
        </p:sp>
        <p:cxnSp>
          <p:nvCxnSpPr>
            <p:cNvPr id="29" name="直接连接符 28">
              <a:extLst>
                <a:ext uri="{FF2B5EF4-FFF2-40B4-BE49-F238E27FC236}">
                  <a16:creationId xmlns:a16="http://schemas.microsoft.com/office/drawing/2014/main" id="{2C93EF36-135F-7F8B-055C-1D28A6515FD7}"/>
                </a:ext>
              </a:extLst>
            </p:cNvPr>
            <p:cNvCxnSpPr>
              <a:cxnSpLocks/>
            </p:cNvCxnSpPr>
            <p:nvPr/>
          </p:nvCxnSpPr>
          <p:spPr>
            <a:xfrm flipV="1">
              <a:off x="3363763" y="4505632"/>
              <a:ext cx="21872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1" name="文本框 30">
              <a:extLst>
                <a:ext uri="{FF2B5EF4-FFF2-40B4-BE49-F238E27FC236}">
                  <a16:creationId xmlns:a16="http://schemas.microsoft.com/office/drawing/2014/main" id="{F4FAD629-A776-C9B9-DC73-95D175792695}"/>
                </a:ext>
              </a:extLst>
            </p:cNvPr>
            <p:cNvSpPr txBox="1"/>
            <p:nvPr/>
          </p:nvSpPr>
          <p:spPr>
            <a:xfrm>
              <a:off x="3645516" y="2816385"/>
              <a:ext cx="1736234" cy="3371820"/>
            </a:xfrm>
            <a:prstGeom prst="rect">
              <a:avLst/>
            </a:prstGeom>
            <a:noFill/>
          </p:spPr>
          <p:txBody>
            <a:bodyPr wrap="square">
              <a:spAutoFit/>
            </a:bodyPr>
            <a:lstStyle/>
            <a:p>
              <a:pPr algn="ctr">
                <a:lnSpc>
                  <a:spcPct val="130000"/>
                </a:lnSpc>
              </a:pPr>
              <a:r>
                <a:rPr lang="zh-CN" altLang="en-US" sz="1100" b="1" dirty="0">
                  <a:latin typeface="+mn-ea"/>
                </a:rPr>
                <a:t>数据收集</a:t>
              </a:r>
              <a:endParaRPr lang="en-US" altLang="zh-CN" sz="1100" b="1" dirty="0">
                <a:latin typeface="+mn-ea"/>
              </a:endParaRPr>
            </a:p>
            <a:p>
              <a:pPr marL="171450" indent="-171450">
                <a:lnSpc>
                  <a:spcPct val="130000"/>
                </a:lnSpc>
                <a:buFont typeface="Arial" panose="020B0604020202020204" pitchFamily="34" charset="0"/>
                <a:buChar char="•"/>
              </a:pPr>
              <a:r>
                <a:rPr lang="zh-CN" altLang="en-US" sz="1100" dirty="0"/>
                <a:t>人口统计学</a:t>
              </a:r>
              <a:endParaRPr lang="en-US" altLang="zh-CN" sz="1100" dirty="0"/>
            </a:p>
            <a:p>
              <a:pPr marL="171450" indent="-171450">
                <a:lnSpc>
                  <a:spcPct val="130000"/>
                </a:lnSpc>
                <a:buFont typeface="Arial" panose="020B0604020202020204" pitchFamily="34" charset="0"/>
                <a:buChar char="•"/>
              </a:pPr>
              <a:r>
                <a:rPr lang="zh-CN" altLang="en-US" sz="1100" dirty="0"/>
                <a:t>个人史和过敏史</a:t>
              </a:r>
              <a:endParaRPr lang="en-US" altLang="zh-CN" sz="1100" dirty="0"/>
            </a:p>
            <a:p>
              <a:pPr marL="171450" indent="-171450">
                <a:lnSpc>
                  <a:spcPct val="130000"/>
                </a:lnSpc>
                <a:buFont typeface="Arial" panose="020B0604020202020204" pitchFamily="34" charset="0"/>
                <a:buChar char="•"/>
              </a:pPr>
              <a:r>
                <a:rPr lang="zh-CN" altLang="en-US" sz="1100" dirty="0"/>
                <a:t>体格检查和生命体征</a:t>
              </a:r>
              <a:endParaRPr lang="en-US" altLang="zh-CN" sz="1100" dirty="0"/>
            </a:p>
            <a:p>
              <a:pPr marL="171450" indent="-171450">
                <a:lnSpc>
                  <a:spcPct val="130000"/>
                </a:lnSpc>
                <a:buFont typeface="Arial" panose="020B0604020202020204" pitchFamily="34" charset="0"/>
                <a:buChar char="•"/>
              </a:pPr>
              <a:r>
                <a:rPr lang="zh-CN" altLang="en-US" sz="1100" dirty="0"/>
                <a:t>新冠核酸</a:t>
              </a:r>
              <a:r>
                <a:rPr lang="en-US" altLang="zh-CN" sz="1100" dirty="0"/>
                <a:t>/</a:t>
              </a:r>
              <a:r>
                <a:rPr lang="zh-CN" altLang="en-US" sz="1100" dirty="0"/>
                <a:t>抗原检测</a:t>
              </a:r>
              <a:endParaRPr lang="en-US" altLang="zh-CN" sz="1100" dirty="0"/>
            </a:p>
            <a:p>
              <a:pPr marL="171450" indent="-171450">
                <a:lnSpc>
                  <a:spcPct val="130000"/>
                </a:lnSpc>
                <a:buFont typeface="Arial" panose="020B0604020202020204" pitchFamily="34" charset="0"/>
                <a:buChar char="•"/>
              </a:pPr>
              <a:r>
                <a:rPr lang="zh-CN" altLang="en-US" sz="1100" dirty="0"/>
                <a:t>新冠相关临床症状</a:t>
              </a:r>
              <a:endParaRPr lang="en-US" altLang="zh-CN" sz="1100" dirty="0"/>
            </a:p>
            <a:p>
              <a:pPr marL="171450" indent="-171450">
                <a:lnSpc>
                  <a:spcPct val="130000"/>
                </a:lnSpc>
                <a:buFont typeface="Arial" panose="020B0604020202020204" pitchFamily="34" charset="0"/>
                <a:buChar char="•"/>
              </a:pPr>
              <a:r>
                <a:rPr lang="zh-CN" altLang="en-US" sz="1100" dirty="0"/>
                <a:t>新冠诊断信息</a:t>
              </a:r>
              <a:endParaRPr lang="en-US" altLang="zh-CN" sz="1100" dirty="0"/>
            </a:p>
            <a:p>
              <a:pPr marL="171450" indent="-171450">
                <a:lnSpc>
                  <a:spcPct val="130000"/>
                </a:lnSpc>
                <a:buFont typeface="Arial" panose="020B0604020202020204" pitchFamily="34" charset="0"/>
                <a:buChar char="•"/>
              </a:pPr>
              <a:r>
                <a:rPr lang="zh-CN" altLang="en-US" sz="1100" dirty="0"/>
                <a:t>实验室检查</a:t>
              </a:r>
              <a:endParaRPr lang="en-US" altLang="zh-CN" sz="1100" dirty="0"/>
            </a:p>
            <a:p>
              <a:pPr marL="171450" indent="-171450">
                <a:lnSpc>
                  <a:spcPct val="130000"/>
                </a:lnSpc>
                <a:buFont typeface="Arial" panose="020B0604020202020204" pitchFamily="34" charset="0"/>
                <a:buChar char="•"/>
              </a:pPr>
              <a:r>
                <a:rPr lang="zh-CN" altLang="en-US" sz="1100" dirty="0"/>
                <a:t>炎症标志物</a:t>
              </a:r>
              <a:endParaRPr lang="en-US" altLang="zh-CN" sz="1100" dirty="0"/>
            </a:p>
            <a:p>
              <a:pPr marL="171450" indent="-171450">
                <a:lnSpc>
                  <a:spcPct val="130000"/>
                </a:lnSpc>
                <a:buFont typeface="Arial" panose="020B0604020202020204" pitchFamily="34" charset="0"/>
                <a:buChar char="•"/>
              </a:pPr>
              <a:r>
                <a:rPr lang="zh-CN" altLang="en-US" sz="1100" dirty="0">
                  <a:ea typeface="微软雅黑" panose="020B0503020204020204" pitchFamily="34" charset="-122"/>
                </a:rPr>
                <a:t>肺部</a:t>
              </a:r>
              <a:r>
                <a:rPr lang="en-US" altLang="zh-CN" sz="1100" dirty="0">
                  <a:ea typeface="微软雅黑" panose="020B0503020204020204" pitchFamily="34" charset="-122"/>
                </a:rPr>
                <a:t>CT</a:t>
              </a:r>
            </a:p>
            <a:p>
              <a:pPr marL="171450" indent="-171450">
                <a:lnSpc>
                  <a:spcPct val="130000"/>
                </a:lnSpc>
                <a:buFont typeface="Arial" panose="020B0604020202020204" pitchFamily="34" charset="0"/>
                <a:buChar char="•"/>
              </a:pPr>
              <a:r>
                <a:rPr lang="zh-CN" altLang="en-US" sz="1100" dirty="0">
                  <a:ea typeface="微软雅黑" panose="020B0503020204020204" pitchFamily="34" charset="-122"/>
                </a:rPr>
                <a:t>排斥反应记录</a:t>
              </a:r>
              <a:endParaRPr lang="en-US" altLang="zh-CN" sz="1100" dirty="0">
                <a:ea typeface="微软雅黑" panose="020B0503020204020204" pitchFamily="34" charset="-122"/>
              </a:endParaRPr>
            </a:p>
            <a:p>
              <a:pPr marL="171450" indent="-171450">
                <a:lnSpc>
                  <a:spcPct val="130000"/>
                </a:lnSpc>
                <a:buFont typeface="Arial" panose="020B0604020202020204" pitchFamily="34" charset="0"/>
                <a:buChar char="•"/>
              </a:pPr>
              <a:r>
                <a:rPr lang="zh-CN" altLang="en-US" sz="1100" dirty="0">
                  <a:ea typeface="微软雅黑" panose="020B0503020204020204" pitchFamily="34" charset="-122"/>
                </a:rPr>
                <a:t>新冠抗病毒治疗方案</a:t>
              </a:r>
              <a:endParaRPr lang="en-US" altLang="zh-CN" sz="1100" dirty="0">
                <a:ea typeface="微软雅黑" panose="020B0503020204020204" pitchFamily="34" charset="-122"/>
              </a:endParaRPr>
            </a:p>
            <a:p>
              <a:pPr marL="171450" indent="-171450">
                <a:lnSpc>
                  <a:spcPct val="130000"/>
                </a:lnSpc>
                <a:buFont typeface="Arial" panose="020B0604020202020204" pitchFamily="34" charset="0"/>
                <a:buChar char="•"/>
              </a:pPr>
              <a:r>
                <a:rPr lang="zh-CN" altLang="en-US" sz="1100" dirty="0">
                  <a:ea typeface="微软雅黑" panose="020B0503020204020204" pitchFamily="34" charset="-122"/>
                </a:rPr>
                <a:t>免疫抑制剂用药记录</a:t>
              </a:r>
              <a:endParaRPr lang="en-US" altLang="zh-CN" sz="1100" dirty="0"/>
            </a:p>
            <a:p>
              <a:pPr marL="171450" indent="-171450">
                <a:lnSpc>
                  <a:spcPct val="130000"/>
                </a:lnSpc>
                <a:buFont typeface="Arial" panose="020B0604020202020204" pitchFamily="34" charset="0"/>
                <a:buChar char="•"/>
              </a:pPr>
              <a:r>
                <a:rPr lang="zh-CN" altLang="en-US" sz="1100" dirty="0"/>
                <a:t>合并用药记录</a:t>
              </a:r>
              <a:endParaRPr lang="en-US" altLang="zh-CN" sz="1100" dirty="0"/>
            </a:p>
            <a:p>
              <a:pPr marL="171450" indent="-171450">
                <a:lnSpc>
                  <a:spcPct val="130000"/>
                </a:lnSpc>
                <a:buFont typeface="Arial" panose="020B0604020202020204" pitchFamily="34" charset="0"/>
                <a:buChar char="•"/>
              </a:pPr>
              <a:r>
                <a:rPr lang="zh-CN" altLang="en-US" sz="1100" dirty="0"/>
                <a:t>安全性事件记录</a:t>
              </a:r>
            </a:p>
          </p:txBody>
        </p:sp>
        <p:cxnSp>
          <p:nvCxnSpPr>
            <p:cNvPr id="32" name="直接连接符 31">
              <a:extLst>
                <a:ext uri="{FF2B5EF4-FFF2-40B4-BE49-F238E27FC236}">
                  <a16:creationId xmlns:a16="http://schemas.microsoft.com/office/drawing/2014/main" id="{0339A299-E605-D736-92AD-EE9AF5783177}"/>
                </a:ext>
              </a:extLst>
            </p:cNvPr>
            <p:cNvCxnSpPr>
              <a:cxnSpLocks/>
            </p:cNvCxnSpPr>
            <p:nvPr/>
          </p:nvCxnSpPr>
          <p:spPr>
            <a:xfrm flipV="1">
              <a:off x="5364549" y="4492734"/>
              <a:ext cx="21872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矩形: 圆角 32">
              <a:extLst>
                <a:ext uri="{FF2B5EF4-FFF2-40B4-BE49-F238E27FC236}">
                  <a16:creationId xmlns:a16="http://schemas.microsoft.com/office/drawing/2014/main" id="{DBFC42A1-CC3F-77FF-BC75-77234DB3282E}"/>
                </a:ext>
              </a:extLst>
            </p:cNvPr>
            <p:cNvSpPr/>
            <p:nvPr/>
          </p:nvSpPr>
          <p:spPr>
            <a:xfrm>
              <a:off x="5806839" y="3784118"/>
              <a:ext cx="1285145" cy="600890"/>
            </a:xfrm>
            <a:prstGeom prst="roundRect">
              <a:avLst>
                <a:gd name="adj" fmla="val 19194"/>
              </a:avLst>
            </a:prstGeom>
            <a:no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30000"/>
                </a:lnSpc>
              </a:pPr>
              <a:r>
                <a:rPr lang="zh-CN" altLang="en-US" sz="1100" b="1" dirty="0">
                  <a:solidFill>
                    <a:schemeClr val="tx1"/>
                  </a:solidFill>
                </a:rPr>
                <a:t>队列</a:t>
              </a:r>
              <a:r>
                <a:rPr lang="en-US" altLang="zh-CN" sz="1100" b="1" dirty="0">
                  <a:solidFill>
                    <a:schemeClr val="tx1"/>
                  </a:solidFill>
                </a:rPr>
                <a:t>2</a:t>
              </a:r>
            </a:p>
            <a:p>
              <a:pPr algn="ctr">
                <a:lnSpc>
                  <a:spcPct val="130000"/>
                </a:lnSpc>
              </a:pPr>
              <a:r>
                <a:rPr lang="zh-CN" altLang="en-US" sz="1100" dirty="0">
                  <a:solidFill>
                    <a:schemeClr val="tx1"/>
                  </a:solidFill>
                </a:rPr>
                <a:t>莫诺拉韦组</a:t>
              </a:r>
            </a:p>
          </p:txBody>
        </p:sp>
        <p:sp>
          <p:nvSpPr>
            <p:cNvPr id="34" name="矩形: 圆角 33">
              <a:extLst>
                <a:ext uri="{FF2B5EF4-FFF2-40B4-BE49-F238E27FC236}">
                  <a16:creationId xmlns:a16="http://schemas.microsoft.com/office/drawing/2014/main" id="{A12B55BF-76F5-00CD-D88D-AF4456242826}"/>
                </a:ext>
              </a:extLst>
            </p:cNvPr>
            <p:cNvSpPr/>
            <p:nvPr/>
          </p:nvSpPr>
          <p:spPr>
            <a:xfrm>
              <a:off x="5806839" y="4606118"/>
              <a:ext cx="1285145" cy="600890"/>
            </a:xfrm>
            <a:prstGeom prst="roundRect">
              <a:avLst>
                <a:gd name="adj" fmla="val 19194"/>
              </a:avLst>
            </a:prstGeom>
            <a:no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30000"/>
                </a:lnSpc>
              </a:pPr>
              <a:r>
                <a:rPr lang="zh-CN" altLang="en-US" sz="1100" b="1" dirty="0">
                  <a:solidFill>
                    <a:schemeClr val="tx1"/>
                  </a:solidFill>
                </a:rPr>
                <a:t>队列</a:t>
              </a:r>
              <a:r>
                <a:rPr lang="en-US" altLang="zh-CN" sz="1100" b="1" dirty="0">
                  <a:solidFill>
                    <a:schemeClr val="tx1"/>
                  </a:solidFill>
                </a:rPr>
                <a:t>3</a:t>
              </a:r>
            </a:p>
            <a:p>
              <a:pPr algn="ctr">
                <a:lnSpc>
                  <a:spcPct val="130000"/>
                </a:lnSpc>
              </a:pPr>
              <a:r>
                <a:rPr lang="zh-CN" altLang="en-US" sz="1100" dirty="0">
                  <a:solidFill>
                    <a:schemeClr val="tx1"/>
                  </a:solidFill>
                </a:rPr>
                <a:t>来瑞特韦组</a:t>
              </a:r>
              <a:endParaRPr lang="en-US" altLang="zh-CN" sz="1100" dirty="0">
                <a:solidFill>
                  <a:schemeClr val="tx1"/>
                </a:solidFill>
              </a:endParaRPr>
            </a:p>
          </p:txBody>
        </p:sp>
        <p:sp>
          <p:nvSpPr>
            <p:cNvPr id="35" name="矩形: 圆角 34">
              <a:extLst>
                <a:ext uri="{FF2B5EF4-FFF2-40B4-BE49-F238E27FC236}">
                  <a16:creationId xmlns:a16="http://schemas.microsoft.com/office/drawing/2014/main" id="{211E6571-EA4F-5ECE-F6FC-76F92C19F48D}"/>
                </a:ext>
              </a:extLst>
            </p:cNvPr>
            <p:cNvSpPr/>
            <p:nvPr/>
          </p:nvSpPr>
          <p:spPr>
            <a:xfrm>
              <a:off x="5801989" y="5428118"/>
              <a:ext cx="1289995" cy="600890"/>
            </a:xfrm>
            <a:prstGeom prst="roundRect">
              <a:avLst>
                <a:gd name="adj" fmla="val 19194"/>
              </a:avLst>
            </a:prstGeom>
            <a:noFill/>
            <a:ln w="1905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30000"/>
                </a:lnSpc>
              </a:pPr>
              <a:r>
                <a:rPr lang="zh-CN" altLang="en-US" sz="1100" b="1" dirty="0">
                  <a:solidFill>
                    <a:schemeClr val="tx1"/>
                  </a:solidFill>
                  <a:highlight>
                    <a:srgbClr val="FFFF00"/>
                  </a:highlight>
                </a:rPr>
                <a:t>队列</a:t>
              </a:r>
              <a:r>
                <a:rPr lang="en-US" altLang="zh-CN" sz="1100" b="1" dirty="0">
                  <a:solidFill>
                    <a:schemeClr val="tx1"/>
                  </a:solidFill>
                  <a:highlight>
                    <a:srgbClr val="FFFF00"/>
                  </a:highlight>
                </a:rPr>
                <a:t>4</a:t>
              </a:r>
            </a:p>
            <a:p>
              <a:pPr algn="ctr">
                <a:lnSpc>
                  <a:spcPct val="130000"/>
                </a:lnSpc>
              </a:pPr>
              <a:r>
                <a:rPr lang="zh-CN" altLang="en-US" sz="1100" dirty="0">
                  <a:solidFill>
                    <a:schemeClr val="tx1"/>
                  </a:solidFill>
                  <a:highlight>
                    <a:srgbClr val="FFFF00"/>
                  </a:highlight>
                </a:rPr>
                <a:t>其他抗病毒药物</a:t>
              </a:r>
            </a:p>
          </p:txBody>
        </p:sp>
        <p:cxnSp>
          <p:nvCxnSpPr>
            <p:cNvPr id="36" name="直接连接符 35">
              <a:extLst>
                <a:ext uri="{FF2B5EF4-FFF2-40B4-BE49-F238E27FC236}">
                  <a16:creationId xmlns:a16="http://schemas.microsoft.com/office/drawing/2014/main" id="{90730C33-EEED-A167-A59F-84278BAA9B75}"/>
                </a:ext>
              </a:extLst>
            </p:cNvPr>
            <p:cNvCxnSpPr>
              <a:cxnSpLocks/>
            </p:cNvCxnSpPr>
            <p:nvPr/>
          </p:nvCxnSpPr>
          <p:spPr>
            <a:xfrm flipV="1">
              <a:off x="5583269" y="3262563"/>
              <a:ext cx="21872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直接连接符 36">
              <a:extLst>
                <a:ext uri="{FF2B5EF4-FFF2-40B4-BE49-F238E27FC236}">
                  <a16:creationId xmlns:a16="http://schemas.microsoft.com/office/drawing/2014/main" id="{63DB6FE0-B061-EE4C-9A37-45FD2391D4BC}"/>
                </a:ext>
              </a:extLst>
            </p:cNvPr>
            <p:cNvCxnSpPr>
              <a:cxnSpLocks/>
            </p:cNvCxnSpPr>
            <p:nvPr/>
          </p:nvCxnSpPr>
          <p:spPr>
            <a:xfrm flipV="1">
              <a:off x="5593358" y="4084562"/>
              <a:ext cx="21872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直接连接符 37">
              <a:extLst>
                <a:ext uri="{FF2B5EF4-FFF2-40B4-BE49-F238E27FC236}">
                  <a16:creationId xmlns:a16="http://schemas.microsoft.com/office/drawing/2014/main" id="{9DD84934-6BD6-D66D-8C92-082F8A897B09}"/>
                </a:ext>
              </a:extLst>
            </p:cNvPr>
            <p:cNvCxnSpPr>
              <a:cxnSpLocks/>
            </p:cNvCxnSpPr>
            <p:nvPr/>
          </p:nvCxnSpPr>
          <p:spPr>
            <a:xfrm flipV="1">
              <a:off x="5593358" y="4906561"/>
              <a:ext cx="21872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直接连接符 38">
              <a:extLst>
                <a:ext uri="{FF2B5EF4-FFF2-40B4-BE49-F238E27FC236}">
                  <a16:creationId xmlns:a16="http://schemas.microsoft.com/office/drawing/2014/main" id="{DAB83234-5346-64C5-C1B6-A1B7ACAD71F4}"/>
                </a:ext>
              </a:extLst>
            </p:cNvPr>
            <p:cNvCxnSpPr>
              <a:cxnSpLocks/>
            </p:cNvCxnSpPr>
            <p:nvPr/>
          </p:nvCxnSpPr>
          <p:spPr>
            <a:xfrm flipV="1">
              <a:off x="5593358" y="5728560"/>
              <a:ext cx="21872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B274AEF6-CE04-3343-0F8B-4B8F5A0D5D28}"/>
                </a:ext>
              </a:extLst>
            </p:cNvPr>
            <p:cNvCxnSpPr>
              <a:cxnSpLocks/>
            </p:cNvCxnSpPr>
            <p:nvPr/>
          </p:nvCxnSpPr>
          <p:spPr>
            <a:xfrm flipV="1">
              <a:off x="5583269" y="3256907"/>
              <a:ext cx="7470" cy="247165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C6017436-02E8-D2AA-57EC-68C728CA654B}"/>
                </a:ext>
              </a:extLst>
            </p:cNvPr>
            <p:cNvCxnSpPr>
              <a:cxnSpLocks/>
            </p:cNvCxnSpPr>
            <p:nvPr/>
          </p:nvCxnSpPr>
          <p:spPr>
            <a:xfrm flipV="1">
              <a:off x="7091595" y="3259737"/>
              <a:ext cx="21872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9A30F06B-BFB0-39C7-124E-0C32C6671F45}"/>
                </a:ext>
              </a:extLst>
            </p:cNvPr>
            <p:cNvCxnSpPr>
              <a:cxnSpLocks/>
            </p:cNvCxnSpPr>
            <p:nvPr/>
          </p:nvCxnSpPr>
          <p:spPr>
            <a:xfrm flipV="1">
              <a:off x="7101684" y="4081736"/>
              <a:ext cx="21872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C92349EA-4E7D-23B9-AD17-BA96AFC84165}"/>
                </a:ext>
              </a:extLst>
            </p:cNvPr>
            <p:cNvCxnSpPr>
              <a:cxnSpLocks/>
            </p:cNvCxnSpPr>
            <p:nvPr/>
          </p:nvCxnSpPr>
          <p:spPr>
            <a:xfrm flipV="1">
              <a:off x="7101684" y="4903735"/>
              <a:ext cx="21872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4E40D3AE-75E5-82AE-7EE8-58815E265A74}"/>
                </a:ext>
              </a:extLst>
            </p:cNvPr>
            <p:cNvCxnSpPr>
              <a:cxnSpLocks/>
            </p:cNvCxnSpPr>
            <p:nvPr/>
          </p:nvCxnSpPr>
          <p:spPr>
            <a:xfrm flipV="1">
              <a:off x="7101684" y="5725734"/>
              <a:ext cx="21872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8CC2885D-D10C-08CB-603E-6CFBC550A2F3}"/>
                </a:ext>
              </a:extLst>
            </p:cNvPr>
            <p:cNvCxnSpPr>
              <a:cxnSpLocks/>
            </p:cNvCxnSpPr>
            <p:nvPr/>
          </p:nvCxnSpPr>
          <p:spPr>
            <a:xfrm flipV="1">
              <a:off x="7308084" y="3256907"/>
              <a:ext cx="7470" cy="2471653"/>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直接连接符 47">
              <a:extLst>
                <a:ext uri="{FF2B5EF4-FFF2-40B4-BE49-F238E27FC236}">
                  <a16:creationId xmlns:a16="http://schemas.microsoft.com/office/drawing/2014/main" id="{EA2012BC-4B5E-878D-D527-8DFF7BD011C3}"/>
                </a:ext>
              </a:extLst>
            </p:cNvPr>
            <p:cNvCxnSpPr>
              <a:cxnSpLocks/>
            </p:cNvCxnSpPr>
            <p:nvPr/>
          </p:nvCxnSpPr>
          <p:spPr>
            <a:xfrm flipV="1">
              <a:off x="7315554" y="4492732"/>
              <a:ext cx="218720" cy="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9" name="组合 48">
              <a:extLst>
                <a:ext uri="{FF2B5EF4-FFF2-40B4-BE49-F238E27FC236}">
                  <a16:creationId xmlns:a16="http://schemas.microsoft.com/office/drawing/2014/main" id="{05ED7F30-6FEF-8A61-CC6C-14740425DE2B}"/>
                </a:ext>
              </a:extLst>
            </p:cNvPr>
            <p:cNvGrpSpPr/>
            <p:nvPr/>
          </p:nvGrpSpPr>
          <p:grpSpPr>
            <a:xfrm>
              <a:off x="7541746" y="3176042"/>
              <a:ext cx="4037798" cy="2633380"/>
              <a:chOff x="395651" y="3733703"/>
              <a:chExt cx="3106842" cy="1741138"/>
            </a:xfrm>
          </p:grpSpPr>
          <p:sp>
            <p:nvSpPr>
              <p:cNvPr id="50" name="矩形: 圆角 49">
                <a:extLst>
                  <a:ext uri="{FF2B5EF4-FFF2-40B4-BE49-F238E27FC236}">
                    <a16:creationId xmlns:a16="http://schemas.microsoft.com/office/drawing/2014/main" id="{AB05FAFE-7F90-BEBE-4C7D-308A054DC69E}"/>
                  </a:ext>
                </a:extLst>
              </p:cNvPr>
              <p:cNvSpPr/>
              <p:nvPr/>
            </p:nvSpPr>
            <p:spPr>
              <a:xfrm>
                <a:off x="395651" y="3733703"/>
                <a:ext cx="3101093" cy="1741138"/>
              </a:xfrm>
              <a:prstGeom prst="roundRect">
                <a:avLst/>
              </a:prstGeom>
              <a:solidFill>
                <a:schemeClr val="bg1"/>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51" name="文本框 90">
                <a:extLst>
                  <a:ext uri="{FF2B5EF4-FFF2-40B4-BE49-F238E27FC236}">
                    <a16:creationId xmlns:a16="http://schemas.microsoft.com/office/drawing/2014/main" id="{E2F4FA98-899C-26C5-1E2E-5370BA47D94D}"/>
                  </a:ext>
                </a:extLst>
              </p:cNvPr>
              <p:cNvSpPr txBox="1"/>
              <p:nvPr/>
            </p:nvSpPr>
            <p:spPr>
              <a:xfrm>
                <a:off x="475667" y="3759502"/>
                <a:ext cx="3026826" cy="164738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30000"/>
                  </a:lnSpc>
                </a:pPr>
                <a:r>
                  <a:rPr lang="zh-CN" altLang="en-US" sz="1100" b="1" dirty="0">
                    <a:latin typeface="+mn-ea"/>
                  </a:rPr>
                  <a:t>研究终点</a:t>
                </a:r>
                <a:endParaRPr lang="en-US" altLang="zh-CN" sz="1100" b="1" dirty="0">
                  <a:latin typeface="+mn-ea"/>
                </a:endParaRPr>
              </a:p>
              <a:p>
                <a:pPr>
                  <a:lnSpc>
                    <a:spcPct val="130000"/>
                  </a:lnSpc>
                </a:pPr>
                <a:r>
                  <a:rPr lang="zh-CN" altLang="en-US" sz="1100" b="1" dirty="0">
                    <a:latin typeface="+mn-ea"/>
                  </a:rPr>
                  <a:t>主要研究终点：</a:t>
                </a:r>
                <a:endParaRPr lang="en-US" altLang="zh-CN" sz="1100" b="1" dirty="0">
                  <a:latin typeface="+mn-ea"/>
                </a:endParaRPr>
              </a:p>
              <a:p>
                <a:pPr marL="171450" indent="-171450">
                  <a:lnSpc>
                    <a:spcPct val="130000"/>
                  </a:lnSpc>
                  <a:buFont typeface="Arial" panose="020B0604020202020204" pitchFamily="34" charset="0"/>
                  <a:buChar char="•"/>
                </a:pPr>
                <a:r>
                  <a:rPr lang="zh-CN" altLang="en-US" sz="1100" dirty="0">
                    <a:latin typeface="+mn-ea"/>
                  </a:rPr>
                  <a:t>不同抗病毒药物治疗期间的安全性</a:t>
                </a:r>
                <a:endParaRPr lang="en-US" altLang="zh-CN" sz="1100" dirty="0">
                  <a:latin typeface="+mn-ea"/>
                </a:endParaRPr>
              </a:p>
              <a:p>
                <a:pPr>
                  <a:lnSpc>
                    <a:spcPct val="130000"/>
                  </a:lnSpc>
                </a:pPr>
                <a:r>
                  <a:rPr lang="zh-CN" altLang="en-US" sz="1100" b="1" dirty="0">
                    <a:latin typeface="+mn-ea"/>
                  </a:rPr>
                  <a:t>次要研究终点：</a:t>
                </a:r>
                <a:endParaRPr lang="en-US" altLang="zh-CN" sz="1100" dirty="0">
                  <a:latin typeface="+mn-ea"/>
                </a:endParaRPr>
              </a:p>
              <a:p>
                <a:pPr marL="171450" indent="-171450">
                  <a:lnSpc>
                    <a:spcPct val="130000"/>
                  </a:lnSpc>
                  <a:buFont typeface="Arial" panose="020B0604020202020204" pitchFamily="34" charset="0"/>
                  <a:buChar char="•"/>
                </a:pPr>
                <a:r>
                  <a:rPr lang="zh-CN" altLang="en-US" sz="1100" dirty="0">
                    <a:latin typeface="+mn-ea"/>
                  </a:rPr>
                  <a:t>首次核酸</a:t>
                </a:r>
                <a:r>
                  <a:rPr lang="en-US" altLang="zh-CN" sz="1100" dirty="0">
                    <a:latin typeface="+mn-ea"/>
                  </a:rPr>
                  <a:t>/</a:t>
                </a:r>
                <a:r>
                  <a:rPr lang="zh-CN" altLang="en-US" sz="1100" dirty="0">
                    <a:latin typeface="+mn-ea"/>
                  </a:rPr>
                  <a:t>抗原转阴平均时间</a:t>
                </a:r>
                <a:endParaRPr lang="en-US" altLang="zh-CN" sz="1100" dirty="0">
                  <a:latin typeface="+mn-ea"/>
                </a:endParaRPr>
              </a:p>
              <a:p>
                <a:pPr marL="171450" indent="-171450">
                  <a:lnSpc>
                    <a:spcPct val="130000"/>
                  </a:lnSpc>
                  <a:buFont typeface="Arial" panose="020B0604020202020204" pitchFamily="34" charset="0"/>
                  <a:buChar char="•"/>
                </a:pPr>
                <a:r>
                  <a:rPr lang="en-US" altLang="zh-CN" sz="1100" dirty="0">
                    <a:latin typeface="+mn-ea"/>
                  </a:rPr>
                  <a:t>D28</a:t>
                </a:r>
                <a:r>
                  <a:rPr lang="zh-CN" altLang="en-US" sz="1100" dirty="0">
                    <a:latin typeface="+mn-ea"/>
                  </a:rPr>
                  <a:t>新型冠状病毒感染临床分型加重</a:t>
                </a:r>
                <a:r>
                  <a:rPr lang="en-US" altLang="zh-CN" sz="1100" dirty="0">
                    <a:latin typeface="+mn-ea"/>
                  </a:rPr>
                  <a:t>1</a:t>
                </a:r>
                <a:r>
                  <a:rPr lang="zh-CN" altLang="en-US" sz="1100" dirty="0">
                    <a:latin typeface="+mn-ea"/>
                  </a:rPr>
                  <a:t>级及以上受试者比例</a:t>
                </a:r>
                <a:endParaRPr lang="en-US" altLang="zh-CN" sz="1100" dirty="0">
                  <a:latin typeface="+mn-ea"/>
                </a:endParaRPr>
              </a:p>
              <a:p>
                <a:pPr marL="171450" indent="-171450">
                  <a:lnSpc>
                    <a:spcPct val="130000"/>
                  </a:lnSpc>
                  <a:buFont typeface="Arial" panose="020B0604020202020204" pitchFamily="34" charset="0"/>
                  <a:buChar char="•"/>
                </a:pPr>
                <a:r>
                  <a:rPr lang="zh-CN" altLang="en-US" sz="1100" dirty="0">
                    <a:latin typeface="+mn-ea"/>
                  </a:rPr>
                  <a:t>临床症状持续恢复时间：定义为症状消失且持续</a:t>
                </a:r>
                <a:r>
                  <a:rPr lang="en-US" altLang="zh-CN" sz="1100" dirty="0">
                    <a:latin typeface="+mn-ea"/>
                  </a:rPr>
                  <a:t>2</a:t>
                </a:r>
                <a:r>
                  <a:rPr lang="zh-CN" altLang="en-US" sz="1100" dirty="0">
                    <a:latin typeface="+mn-ea"/>
                  </a:rPr>
                  <a:t>天</a:t>
                </a:r>
                <a:endParaRPr lang="en-US" altLang="zh-CN" sz="1100" dirty="0">
                  <a:latin typeface="+mn-ea"/>
                </a:endParaRPr>
              </a:p>
              <a:p>
                <a:pPr marL="171450" indent="-171450">
                  <a:lnSpc>
                    <a:spcPct val="130000"/>
                  </a:lnSpc>
                  <a:buFont typeface="Arial" panose="020B0604020202020204" pitchFamily="34" charset="0"/>
                  <a:buChar char="•"/>
                </a:pPr>
                <a:r>
                  <a:rPr lang="zh-CN" altLang="en-US" sz="1100" dirty="0">
                    <a:latin typeface="+mn-ea"/>
                  </a:rPr>
                  <a:t>治疗期间</a:t>
                </a:r>
                <a:r>
                  <a:rPr lang="en-US" altLang="zh-CN" sz="1100" dirty="0">
                    <a:latin typeface="+mn-ea"/>
                  </a:rPr>
                  <a:t>CNI/mTOR</a:t>
                </a:r>
                <a:r>
                  <a:rPr lang="zh-CN" altLang="en-US" sz="1100" dirty="0">
                    <a:latin typeface="+mn-ea"/>
                  </a:rPr>
                  <a:t>抑制剂、唑类药物血药浓度</a:t>
                </a:r>
                <a:endParaRPr lang="en-US" altLang="zh-CN" sz="1100" dirty="0">
                  <a:latin typeface="+mn-ea"/>
                </a:endParaRPr>
              </a:p>
              <a:p>
                <a:pPr marL="171450" indent="-171450">
                  <a:lnSpc>
                    <a:spcPct val="130000"/>
                  </a:lnSpc>
                  <a:buFont typeface="Arial" panose="020B0604020202020204" pitchFamily="34" charset="0"/>
                  <a:buChar char="•"/>
                </a:pPr>
                <a:r>
                  <a:rPr lang="zh-CN" altLang="en-US" sz="1100" dirty="0">
                    <a:latin typeface="+mn-ea"/>
                  </a:rPr>
                  <a:t>移植术后免疫用药方案调整情况</a:t>
                </a:r>
                <a:endParaRPr lang="en-US" altLang="zh-CN" sz="1100" dirty="0">
                  <a:latin typeface="+mn-ea"/>
                </a:endParaRPr>
              </a:p>
              <a:p>
                <a:pPr marL="171450" indent="-171450">
                  <a:lnSpc>
                    <a:spcPct val="130000"/>
                  </a:lnSpc>
                  <a:buFont typeface="Arial" panose="020B0604020202020204" pitchFamily="34" charset="0"/>
                  <a:buChar char="•"/>
                </a:pPr>
                <a:r>
                  <a:rPr lang="en-US" altLang="zh-CN" sz="1100" dirty="0">
                    <a:latin typeface="+mn-ea"/>
                  </a:rPr>
                  <a:t>D28</a:t>
                </a:r>
                <a:r>
                  <a:rPr lang="zh-CN" altLang="en-US" sz="1100" dirty="0">
                    <a:latin typeface="+mn-ea"/>
                  </a:rPr>
                  <a:t>全因死亡率</a:t>
                </a:r>
                <a:endParaRPr lang="en-US" altLang="zh-CN" sz="1100" dirty="0">
                  <a:latin typeface="+mn-ea"/>
                </a:endParaRPr>
              </a:p>
              <a:p>
                <a:pPr marL="171450" indent="-171450">
                  <a:lnSpc>
                    <a:spcPct val="130000"/>
                  </a:lnSpc>
                  <a:buFont typeface="Arial" panose="020B0604020202020204" pitchFamily="34" charset="0"/>
                  <a:buChar char="•"/>
                </a:pPr>
                <a:r>
                  <a:rPr lang="zh-CN" altLang="en-US" sz="1100" dirty="0">
                    <a:latin typeface="+mn-ea"/>
                  </a:rPr>
                  <a:t>入</a:t>
                </a:r>
                <a:r>
                  <a:rPr lang="en-US" altLang="zh-CN" sz="1100" dirty="0">
                    <a:latin typeface="+mn-ea"/>
                  </a:rPr>
                  <a:t>ICU</a:t>
                </a:r>
                <a:r>
                  <a:rPr lang="zh-CN" altLang="en-US" sz="1100" dirty="0">
                    <a:latin typeface="+mn-ea"/>
                  </a:rPr>
                  <a:t>患者比例</a:t>
                </a:r>
              </a:p>
            </p:txBody>
          </p:sp>
        </p:grpSp>
      </p:grpSp>
      <p:sp>
        <p:nvSpPr>
          <p:cNvPr id="4" name="文本框 3">
            <a:extLst>
              <a:ext uri="{FF2B5EF4-FFF2-40B4-BE49-F238E27FC236}">
                <a16:creationId xmlns:a16="http://schemas.microsoft.com/office/drawing/2014/main" id="{A08A0499-73CC-A13B-E0BA-9880D715E637}"/>
              </a:ext>
            </a:extLst>
          </p:cNvPr>
          <p:cNvSpPr txBox="1"/>
          <p:nvPr/>
        </p:nvSpPr>
        <p:spPr>
          <a:xfrm>
            <a:off x="976090" y="6250318"/>
            <a:ext cx="10366025" cy="418191"/>
          </a:xfrm>
          <a:prstGeom prst="rect">
            <a:avLst/>
          </a:prstGeom>
          <a:noFill/>
        </p:spPr>
        <p:txBody>
          <a:bodyPr wrap="square">
            <a:spAutoFit/>
          </a:bodyPr>
          <a:lstStyle/>
          <a:p>
            <a:pPr>
              <a:lnSpc>
                <a:spcPct val="150000"/>
              </a:lnSpc>
            </a:pPr>
            <a:r>
              <a:rPr lang="zh-CN" altLang="en-US" sz="1600" dirty="0">
                <a:solidFill>
                  <a:schemeClr val="accent1">
                    <a:lumMod val="75000"/>
                  </a:schemeClr>
                </a:solidFill>
              </a:rPr>
              <a:t>实际数据收集中，应用抗病毒药物的患者均选用了队列</a:t>
            </a:r>
            <a:r>
              <a:rPr lang="en-US" altLang="zh-CN" sz="1600" dirty="0">
                <a:solidFill>
                  <a:schemeClr val="accent1">
                    <a:lumMod val="75000"/>
                  </a:schemeClr>
                </a:solidFill>
              </a:rPr>
              <a:t>1</a:t>
            </a:r>
            <a:r>
              <a:rPr lang="zh-CN" altLang="en-US" sz="1600" dirty="0">
                <a:solidFill>
                  <a:schemeClr val="accent1">
                    <a:lumMod val="75000"/>
                  </a:schemeClr>
                </a:solidFill>
              </a:rPr>
              <a:t>、</a:t>
            </a:r>
            <a:r>
              <a:rPr lang="en-US" altLang="zh-CN" sz="1600" dirty="0">
                <a:solidFill>
                  <a:schemeClr val="accent1">
                    <a:lumMod val="75000"/>
                  </a:schemeClr>
                </a:solidFill>
              </a:rPr>
              <a:t>2</a:t>
            </a:r>
            <a:r>
              <a:rPr lang="zh-CN" altLang="en-US" sz="1600" dirty="0">
                <a:solidFill>
                  <a:schemeClr val="accent1">
                    <a:lumMod val="75000"/>
                  </a:schemeClr>
                </a:solidFill>
              </a:rPr>
              <a:t>、</a:t>
            </a:r>
            <a:r>
              <a:rPr lang="en-US" altLang="zh-CN" sz="1600" dirty="0">
                <a:solidFill>
                  <a:schemeClr val="accent1">
                    <a:lumMod val="75000"/>
                  </a:schemeClr>
                </a:solidFill>
              </a:rPr>
              <a:t>3</a:t>
            </a:r>
            <a:r>
              <a:rPr lang="zh-CN" altLang="en-US" sz="1600" dirty="0">
                <a:solidFill>
                  <a:schemeClr val="accent1">
                    <a:lumMod val="75000"/>
                  </a:schemeClr>
                </a:solidFill>
              </a:rPr>
              <a:t>的抗病毒药物，因此后续统计分析</a:t>
            </a:r>
            <a:r>
              <a:rPr lang="zh-CN" altLang="en-US" sz="1600" b="1" dirty="0">
                <a:solidFill>
                  <a:schemeClr val="accent1">
                    <a:lumMod val="75000"/>
                  </a:schemeClr>
                </a:solidFill>
              </a:rPr>
              <a:t>只区分</a:t>
            </a:r>
            <a:r>
              <a:rPr lang="en-US" altLang="zh-CN" sz="1600" b="1" dirty="0">
                <a:solidFill>
                  <a:schemeClr val="accent1">
                    <a:lumMod val="75000"/>
                  </a:schemeClr>
                </a:solidFill>
              </a:rPr>
              <a:t>3</a:t>
            </a:r>
            <a:r>
              <a:rPr lang="zh-CN" altLang="en-US" sz="1600" b="1" dirty="0">
                <a:solidFill>
                  <a:schemeClr val="accent1">
                    <a:lumMod val="75000"/>
                  </a:schemeClr>
                </a:solidFill>
              </a:rPr>
              <a:t>组队列</a:t>
            </a:r>
          </a:p>
        </p:txBody>
      </p:sp>
    </p:spTree>
    <p:extLst>
      <p:ext uri="{BB962C8B-B14F-4D97-AF65-F5344CB8AC3E}">
        <p14:creationId xmlns:p14="http://schemas.microsoft.com/office/powerpoint/2010/main" val="25419564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3A3CD34C-8A5B-8A2D-FA02-6281B504C104}"/>
              </a:ext>
            </a:extLst>
          </p:cNvPr>
          <p:cNvSpPr>
            <a:spLocks noGrp="1"/>
          </p:cNvSpPr>
          <p:nvPr>
            <p:ph type="body" sz="quarter" idx="11"/>
          </p:nvPr>
        </p:nvSpPr>
        <p:spPr/>
        <p:txBody>
          <a:bodyPr/>
          <a:lstStyle/>
          <a:p>
            <a:r>
              <a:rPr lang="zh-CN" altLang="en-US" dirty="0"/>
              <a:t>实际数据情况和文章发表建议</a:t>
            </a:r>
          </a:p>
        </p:txBody>
      </p:sp>
      <p:graphicFrame>
        <p:nvGraphicFramePr>
          <p:cNvPr id="6" name="表格 3">
            <a:extLst>
              <a:ext uri="{FF2B5EF4-FFF2-40B4-BE49-F238E27FC236}">
                <a16:creationId xmlns:a16="http://schemas.microsoft.com/office/drawing/2014/main" id="{75EBBFDB-04A8-4470-7411-2B53F1E8FF36}"/>
              </a:ext>
            </a:extLst>
          </p:cNvPr>
          <p:cNvGraphicFramePr>
            <a:graphicFrameLocks noGrp="1"/>
          </p:cNvGraphicFramePr>
          <p:nvPr>
            <p:extLst>
              <p:ext uri="{D42A27DB-BD31-4B8C-83A1-F6EECF244321}">
                <p14:modId xmlns:p14="http://schemas.microsoft.com/office/powerpoint/2010/main" val="3676274817"/>
              </p:ext>
            </p:extLst>
          </p:nvPr>
        </p:nvGraphicFramePr>
        <p:xfrm>
          <a:off x="671400" y="1019468"/>
          <a:ext cx="10849200" cy="5024760"/>
        </p:xfrm>
        <a:graphic>
          <a:graphicData uri="http://schemas.openxmlformats.org/drawingml/2006/table">
            <a:tbl>
              <a:tblPr firstRow="1" bandRow="1">
                <a:tableStyleId>{5C22544A-7EE6-4342-B048-85BDC9FD1C3A}</a:tableStyleId>
              </a:tblPr>
              <a:tblGrid>
                <a:gridCol w="806231">
                  <a:extLst>
                    <a:ext uri="{9D8B030D-6E8A-4147-A177-3AD203B41FA5}">
                      <a16:colId xmlns:a16="http://schemas.microsoft.com/office/drawing/2014/main" val="830357091"/>
                    </a:ext>
                  </a:extLst>
                </a:gridCol>
                <a:gridCol w="806231">
                  <a:extLst>
                    <a:ext uri="{9D8B030D-6E8A-4147-A177-3AD203B41FA5}">
                      <a16:colId xmlns:a16="http://schemas.microsoft.com/office/drawing/2014/main" val="970092600"/>
                    </a:ext>
                  </a:extLst>
                </a:gridCol>
                <a:gridCol w="2173538">
                  <a:extLst>
                    <a:ext uri="{9D8B030D-6E8A-4147-A177-3AD203B41FA5}">
                      <a16:colId xmlns:a16="http://schemas.microsoft.com/office/drawing/2014/main" val="453059391"/>
                    </a:ext>
                  </a:extLst>
                </a:gridCol>
                <a:gridCol w="3124800">
                  <a:extLst>
                    <a:ext uri="{9D8B030D-6E8A-4147-A177-3AD203B41FA5}">
                      <a16:colId xmlns:a16="http://schemas.microsoft.com/office/drawing/2014/main" val="2685740242"/>
                    </a:ext>
                  </a:extLst>
                </a:gridCol>
                <a:gridCol w="3938400">
                  <a:extLst>
                    <a:ext uri="{9D8B030D-6E8A-4147-A177-3AD203B41FA5}">
                      <a16:colId xmlns:a16="http://schemas.microsoft.com/office/drawing/2014/main" val="2400974790"/>
                    </a:ext>
                  </a:extLst>
                </a:gridCol>
              </a:tblGrid>
              <a:tr h="340045">
                <a:tc>
                  <a:txBody>
                    <a:bodyPr/>
                    <a:lstStyle/>
                    <a:p>
                      <a:pPr algn="ctr">
                        <a:lnSpc>
                          <a:spcPct val="150000"/>
                        </a:lnSpc>
                      </a:pPr>
                      <a:r>
                        <a:rPr lang="zh-CN" altLang="en-US" sz="1200" dirty="0"/>
                        <a:t>研究终点</a:t>
                      </a:r>
                    </a:p>
                  </a:txBody>
                  <a:tcPr anchor="ctr"/>
                </a:tc>
                <a:tc>
                  <a:txBody>
                    <a:bodyPr/>
                    <a:lstStyle/>
                    <a:p>
                      <a:pPr algn="ctr">
                        <a:lnSpc>
                          <a:spcPct val="150000"/>
                        </a:lnSpc>
                      </a:pPr>
                      <a:r>
                        <a:rPr lang="zh-CN" altLang="en-US" sz="1200" dirty="0"/>
                        <a:t>结局指标</a:t>
                      </a:r>
                    </a:p>
                  </a:txBody>
                  <a:tcPr anchor="ctr"/>
                </a:tc>
                <a:tc>
                  <a:txBody>
                    <a:bodyPr/>
                    <a:lstStyle/>
                    <a:p>
                      <a:pPr algn="ctr">
                        <a:lnSpc>
                          <a:spcPct val="150000"/>
                        </a:lnSpc>
                      </a:pPr>
                      <a:r>
                        <a:rPr lang="zh-CN" altLang="en-US" sz="1200" dirty="0"/>
                        <a:t>文章发表方向</a:t>
                      </a:r>
                    </a:p>
                  </a:txBody>
                  <a:tcPr anchor="ctr"/>
                </a:tc>
                <a:tc>
                  <a:txBody>
                    <a:bodyPr/>
                    <a:lstStyle/>
                    <a:p>
                      <a:pPr algn="ctr">
                        <a:lnSpc>
                          <a:spcPct val="150000"/>
                        </a:lnSpc>
                      </a:pPr>
                      <a:r>
                        <a:rPr lang="zh-CN" altLang="en-US" sz="1200" dirty="0"/>
                        <a:t>结局选择</a:t>
                      </a:r>
                    </a:p>
                  </a:txBody>
                  <a:tcPr anchor="ctr"/>
                </a:tc>
                <a:tc>
                  <a:txBody>
                    <a:bodyPr/>
                    <a:lstStyle/>
                    <a:p>
                      <a:pPr algn="ctr">
                        <a:lnSpc>
                          <a:spcPct val="150000"/>
                        </a:lnSpc>
                      </a:pPr>
                      <a:r>
                        <a:rPr lang="zh-CN" altLang="en-US" sz="1200" dirty="0"/>
                        <a:t>执行</a:t>
                      </a:r>
                    </a:p>
                  </a:txBody>
                  <a:tcPr anchor="ctr"/>
                </a:tc>
                <a:extLst>
                  <a:ext uri="{0D108BD9-81ED-4DB2-BD59-A6C34878D82A}">
                    <a16:rowId xmlns:a16="http://schemas.microsoft.com/office/drawing/2014/main" val="2299198705"/>
                  </a:ext>
                </a:extLst>
              </a:tr>
              <a:tr h="808829">
                <a:tc>
                  <a:txBody>
                    <a:bodyPr/>
                    <a:lstStyle/>
                    <a:p>
                      <a:pPr algn="ctr">
                        <a:lnSpc>
                          <a:spcPct val="150000"/>
                        </a:lnSpc>
                      </a:pPr>
                      <a:r>
                        <a:rPr lang="zh-CN" altLang="en-US" sz="1200" b="1" dirty="0"/>
                        <a:t>主要终点</a:t>
                      </a:r>
                    </a:p>
                  </a:txBody>
                  <a:tcPr anchor="ctr"/>
                </a:tc>
                <a:tc>
                  <a:txBody>
                    <a:bodyPr/>
                    <a:lstStyle/>
                    <a:p>
                      <a:pPr algn="ctr">
                        <a:lnSpc>
                          <a:spcPct val="150000"/>
                        </a:lnSpc>
                      </a:pPr>
                      <a:r>
                        <a:rPr lang="zh-CN" altLang="en-US" sz="1200" dirty="0"/>
                        <a:t>治疗期间</a:t>
                      </a:r>
                      <a:endParaRPr lang="en-US" altLang="zh-CN" sz="1200" dirty="0"/>
                    </a:p>
                    <a:p>
                      <a:pPr algn="ctr">
                        <a:lnSpc>
                          <a:spcPct val="150000"/>
                        </a:lnSpc>
                      </a:pPr>
                      <a:r>
                        <a:rPr lang="zh-CN" altLang="en-US" sz="1200" dirty="0"/>
                        <a:t>安全性</a:t>
                      </a:r>
                    </a:p>
                  </a:txBody>
                  <a:tcPr anchor="ctr"/>
                </a:tc>
                <a:tc>
                  <a:txBody>
                    <a:bodyPr/>
                    <a:lstStyle/>
                    <a:p>
                      <a:pPr algn="ctr">
                        <a:lnSpc>
                          <a:spcPct val="150000"/>
                        </a:lnSpc>
                      </a:pPr>
                      <a:r>
                        <a:rPr lang="zh-CN" altLang="en-US" sz="1200" kern="1200" dirty="0">
                          <a:solidFill>
                            <a:schemeClr val="dk1"/>
                          </a:solidFill>
                          <a:effectLst/>
                          <a:latin typeface="+mn-lt"/>
                          <a:ea typeface="+mn-ea"/>
                          <a:cs typeface="+mn-cs"/>
                        </a:rPr>
                        <a:t>比较接受实体器官移植的新冠感染</a:t>
                      </a:r>
                      <a:r>
                        <a:rPr lang="zh-CN" altLang="zh-CN" sz="1200" kern="1200" dirty="0">
                          <a:solidFill>
                            <a:schemeClr val="dk1"/>
                          </a:solidFill>
                          <a:effectLst/>
                          <a:latin typeface="+mn-lt"/>
                          <a:ea typeface="+mn-ea"/>
                          <a:cs typeface="+mn-cs"/>
                        </a:rPr>
                        <a:t>患者</a:t>
                      </a:r>
                      <a:r>
                        <a:rPr lang="zh-CN" altLang="en-US" sz="1200" kern="1200" dirty="0">
                          <a:solidFill>
                            <a:schemeClr val="dk1"/>
                          </a:solidFill>
                          <a:effectLst/>
                          <a:latin typeface="+mn-lt"/>
                          <a:ea typeface="+mn-ea"/>
                          <a:cs typeface="+mn-cs"/>
                        </a:rPr>
                        <a:t>应用</a:t>
                      </a:r>
                      <a:r>
                        <a:rPr lang="zh-CN" altLang="zh-CN" sz="1200" kern="1200" dirty="0">
                          <a:solidFill>
                            <a:schemeClr val="dk1"/>
                          </a:solidFill>
                          <a:effectLst/>
                          <a:latin typeface="+mn-lt"/>
                          <a:ea typeface="+mn-ea"/>
                          <a:cs typeface="+mn-cs"/>
                        </a:rPr>
                        <a:t>不同抗病毒药物的</a:t>
                      </a:r>
                      <a:r>
                        <a:rPr lang="zh-CN" altLang="en-US" sz="1200" b="1" kern="1200" dirty="0">
                          <a:solidFill>
                            <a:schemeClr val="dk1"/>
                          </a:solidFill>
                          <a:effectLst/>
                          <a:latin typeface="+mn-lt"/>
                          <a:ea typeface="+mn-ea"/>
                          <a:cs typeface="+mn-cs"/>
                        </a:rPr>
                        <a:t>安全性</a:t>
                      </a:r>
                      <a:endParaRPr lang="zh-CN" altLang="en-US" sz="1200" dirty="0"/>
                    </a:p>
                  </a:txBody>
                  <a:tcPr anchor="ctr"/>
                </a:tc>
                <a:tc>
                  <a:txBody>
                    <a:bodyPr/>
                    <a:lstStyle/>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zh-CN" altLang="en-US" sz="1200" u="none" kern="1200" dirty="0">
                          <a:solidFill>
                            <a:schemeClr val="dk1"/>
                          </a:solidFill>
                          <a:effectLst/>
                          <a:latin typeface="+mn-lt"/>
                          <a:ea typeface="+mn-ea"/>
                          <a:cs typeface="+mn-cs"/>
                        </a:rPr>
                        <a:t>不良事件、排斥反应（急性</a:t>
                      </a:r>
                      <a:r>
                        <a:rPr lang="en-US" altLang="zh-CN" sz="1200" u="none" kern="1200" dirty="0">
                          <a:solidFill>
                            <a:schemeClr val="dk1"/>
                          </a:solidFill>
                          <a:effectLst/>
                          <a:latin typeface="+mn-lt"/>
                          <a:ea typeface="+mn-ea"/>
                          <a:cs typeface="+mn-cs"/>
                        </a:rPr>
                        <a:t>/</a:t>
                      </a:r>
                      <a:r>
                        <a:rPr lang="zh-CN" altLang="en-US" sz="1200" u="none" kern="1200" dirty="0">
                          <a:solidFill>
                            <a:schemeClr val="dk1"/>
                          </a:solidFill>
                          <a:effectLst/>
                          <a:latin typeface="+mn-lt"/>
                          <a:ea typeface="+mn-ea"/>
                          <a:cs typeface="+mn-cs"/>
                        </a:rPr>
                        <a:t>慢性）、死亡</a:t>
                      </a:r>
                      <a:endParaRPr lang="zh-CN" altLang="zh-CN" sz="1200" u="none" kern="1200" dirty="0">
                        <a:solidFill>
                          <a:schemeClr val="dk1"/>
                        </a:solidFill>
                        <a:effectLst/>
                        <a:latin typeface="+mn-lt"/>
                        <a:ea typeface="+mn-ea"/>
                        <a:cs typeface="+mn-cs"/>
                      </a:endParaRPr>
                    </a:p>
                  </a:txBody>
                  <a:tcPr anchor="ctr"/>
                </a:tc>
                <a:tc>
                  <a:txBody>
                    <a:bodyPr/>
                    <a:lstStyle/>
                    <a:p>
                      <a:pPr marL="171450" indent="-171450" algn="l">
                        <a:lnSpc>
                          <a:spcPct val="150000"/>
                        </a:lnSpc>
                        <a:buFont typeface="Arial" panose="020B0604020202020204" pitchFamily="34" charset="0"/>
                        <a:buChar char="•"/>
                      </a:pPr>
                      <a:r>
                        <a:rPr lang="en-US" altLang="zh-CN" sz="1200" dirty="0"/>
                        <a:t>D28</a:t>
                      </a:r>
                      <a:r>
                        <a:rPr lang="zh-CN" altLang="en-US" sz="1200" dirty="0"/>
                        <a:t>缺失较多，时间节点设定为</a:t>
                      </a:r>
                      <a:r>
                        <a:rPr lang="en-US" altLang="zh-CN" sz="1200" b="1" dirty="0"/>
                        <a:t>D8</a:t>
                      </a:r>
                      <a:r>
                        <a:rPr lang="zh-CN" altLang="en-US" sz="1200" dirty="0"/>
                        <a:t>和</a:t>
                      </a:r>
                      <a:r>
                        <a:rPr lang="en-US" altLang="zh-CN" sz="1200" b="1" dirty="0"/>
                        <a:t>D14</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200" dirty="0"/>
                        <a:t>发生率较低，使用</a:t>
                      </a:r>
                      <a:r>
                        <a:rPr lang="zh-CN" altLang="en-US" sz="1200" b="1" dirty="0"/>
                        <a:t>复合终点</a:t>
                      </a:r>
                    </a:p>
                  </a:txBody>
                  <a:tcPr anchor="ctr"/>
                </a:tc>
                <a:extLst>
                  <a:ext uri="{0D108BD9-81ED-4DB2-BD59-A6C34878D82A}">
                    <a16:rowId xmlns:a16="http://schemas.microsoft.com/office/drawing/2014/main" val="2122317572"/>
                  </a:ext>
                </a:extLst>
              </a:tr>
              <a:tr h="808829">
                <a:tc rowSpan="4">
                  <a:txBody>
                    <a:bodyPr/>
                    <a:lstStyle/>
                    <a:p>
                      <a:pPr algn="ctr">
                        <a:lnSpc>
                          <a:spcPct val="150000"/>
                        </a:lnSpc>
                      </a:pPr>
                      <a:r>
                        <a:rPr lang="zh-CN" altLang="en-US" sz="1200" b="1" dirty="0"/>
                        <a:t>次要终点</a:t>
                      </a:r>
                    </a:p>
                  </a:txBody>
                  <a:tcPr anchor="ctr"/>
                </a:tc>
                <a:tc rowSpan="3">
                  <a:txBody>
                    <a:bodyPr/>
                    <a:lstStyle/>
                    <a:p>
                      <a:pPr algn="ctr">
                        <a:lnSpc>
                          <a:spcPct val="150000"/>
                        </a:lnSpc>
                      </a:pPr>
                      <a:r>
                        <a:rPr lang="zh-CN" altLang="en-US" sz="1200" b="0" dirty="0"/>
                        <a:t>用药模式</a:t>
                      </a:r>
                    </a:p>
                  </a:txBody>
                  <a:tcPr anchor="ctr"/>
                </a:tc>
                <a:tc>
                  <a:txBody>
                    <a:bodyPr/>
                    <a:lstStyle/>
                    <a:p>
                      <a:pPr algn="ctr">
                        <a:lnSpc>
                          <a:spcPct val="150000"/>
                        </a:lnSpc>
                      </a:pPr>
                      <a:r>
                        <a:rPr lang="zh-CN" altLang="en-US" sz="1200" kern="1200" dirty="0">
                          <a:solidFill>
                            <a:schemeClr val="dk1"/>
                          </a:solidFill>
                          <a:effectLst/>
                          <a:latin typeface="+mn-lt"/>
                          <a:ea typeface="+mn-ea"/>
                          <a:cs typeface="+mn-cs"/>
                        </a:rPr>
                        <a:t>阐述实体器官移植的新冠患者应用抗病毒药物及免疫药物 </a:t>
                      </a:r>
                      <a:r>
                        <a:rPr lang="zh-CN" altLang="en-US" sz="1200" b="1" kern="1200" dirty="0">
                          <a:solidFill>
                            <a:schemeClr val="dk1"/>
                          </a:solidFill>
                          <a:effectLst/>
                          <a:latin typeface="+mn-lt"/>
                          <a:ea typeface="+mn-ea"/>
                          <a:cs typeface="+mn-cs"/>
                        </a:rPr>
                        <a:t>用药特征</a:t>
                      </a:r>
                      <a:endParaRPr lang="zh-CN" altLang="en-US" sz="1200" b="1" dirty="0"/>
                    </a:p>
                  </a:txBody>
                  <a:tcPr anchor="ctr"/>
                </a:tc>
                <a:tc>
                  <a:txBody>
                    <a:bodyPr/>
                    <a:lstStyle/>
                    <a:p>
                      <a:pPr marL="0" indent="0" algn="l">
                        <a:lnSpc>
                          <a:spcPct val="150000"/>
                        </a:lnSpc>
                        <a:buFont typeface="Arial" panose="020B0604020202020204" pitchFamily="34" charset="0"/>
                        <a:buNone/>
                      </a:pPr>
                      <a:r>
                        <a:rPr lang="zh-CN" altLang="en-US" sz="1200" dirty="0"/>
                        <a:t>使用率、用药充足率、多重用药率、停药率、换药率</a:t>
                      </a:r>
                    </a:p>
                  </a:txBody>
                  <a:tcPr anchor="ctr"/>
                </a:tc>
                <a:tc rowSpan="2">
                  <a:txBody>
                    <a:bodyPr/>
                    <a:lstStyle/>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200" dirty="0"/>
                        <a:t>回顾性数据存在缺失，因此需要根据数据实际情况定义使用率、用药充足率、多重用药和换药</a:t>
                      </a:r>
                      <a:endParaRPr lang="en-US" altLang="zh-CN" sz="1200" dirty="0"/>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200" dirty="0"/>
                        <a:t>目前初版仅就仅做免疫用药停药时间分析</a:t>
                      </a:r>
                      <a:endParaRPr lang="en-US" altLang="zh-CN" sz="1200" dirty="0"/>
                    </a:p>
                  </a:txBody>
                  <a:tcPr anchor="ctr"/>
                </a:tc>
                <a:extLst>
                  <a:ext uri="{0D108BD9-81ED-4DB2-BD59-A6C34878D82A}">
                    <a16:rowId xmlns:a16="http://schemas.microsoft.com/office/drawing/2014/main" val="3433183614"/>
                  </a:ext>
                </a:extLst>
              </a:tr>
              <a:tr h="340571">
                <a:tc vMerge="1">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endParaRPr lang="zh-CN" altLang="zh-CN" sz="1400" kern="1200" dirty="0">
                        <a:solidFill>
                          <a:schemeClr val="dk1"/>
                        </a:solidFill>
                        <a:effectLst/>
                        <a:latin typeface="+mn-lt"/>
                        <a:ea typeface="+mn-ea"/>
                        <a:cs typeface="+mn-cs"/>
                      </a:endParaRPr>
                    </a:p>
                  </a:txBody>
                  <a:tcPr anchor="ctr"/>
                </a:tc>
                <a:tc vMerge="1">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endParaRPr lang="zh-CN" altLang="zh-CN" sz="1400" kern="1200" dirty="0">
                        <a:solidFill>
                          <a:schemeClr val="dk1"/>
                        </a:solidFill>
                        <a:effectLst/>
                        <a:latin typeface="+mn-lt"/>
                        <a:ea typeface="+mn-ea"/>
                        <a:cs typeface="+mn-cs"/>
                      </a:endParaRPr>
                    </a:p>
                  </a:txBody>
                  <a:tcPr anchor="ct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zh-CN" altLang="en-US" sz="1200" kern="1200" dirty="0">
                          <a:solidFill>
                            <a:schemeClr val="dk1"/>
                          </a:solidFill>
                          <a:effectLst/>
                          <a:latin typeface="+mn-lt"/>
                          <a:ea typeface="+mn-ea"/>
                          <a:cs typeface="+mn-cs"/>
                        </a:rPr>
                        <a:t>比较实体器官移植新冠感染患者接受不同抗病毒药物治疗后对免疫治疗方案的</a:t>
                      </a:r>
                      <a:r>
                        <a:rPr lang="zh-CN" altLang="en-US" sz="1200" b="1" kern="1200" dirty="0">
                          <a:solidFill>
                            <a:schemeClr val="dk1"/>
                          </a:solidFill>
                          <a:effectLst/>
                          <a:latin typeface="+mn-lt"/>
                          <a:ea typeface="+mn-ea"/>
                          <a:cs typeface="+mn-cs"/>
                        </a:rPr>
                        <a:t>影响</a:t>
                      </a:r>
                      <a:endParaRPr lang="en-US" altLang="zh-CN" sz="1200" b="1" kern="1200" dirty="0">
                        <a:solidFill>
                          <a:schemeClr val="dk1"/>
                        </a:solidFill>
                        <a:effectLst/>
                        <a:latin typeface="+mn-lt"/>
                        <a:ea typeface="+mn-ea"/>
                        <a:cs typeface="+mn-cs"/>
                      </a:endParaRPr>
                    </a:p>
                  </a:txBody>
                  <a:tcPr anchor="ctr"/>
                </a:tc>
                <a:tc>
                  <a:txBody>
                    <a:bodyPr/>
                    <a:lstStyle/>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zh-CN" altLang="en-US" sz="1200" u="none" dirty="0"/>
                        <a:t>免疫药物</a:t>
                      </a:r>
                      <a:r>
                        <a:rPr lang="zh-CN" altLang="en-US" sz="1200" dirty="0"/>
                        <a:t>换药率、停药率、停药时间（包括抗病毒药物停用）</a:t>
                      </a:r>
                      <a:endParaRPr lang="en-US" altLang="zh-CN" sz="1200" u="sng" dirty="0"/>
                    </a:p>
                  </a:txBody>
                  <a:tcPr anchor="ctr"/>
                </a:tc>
                <a:tc vMerge="1">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endParaRPr lang="zh-CN" altLang="en-US" sz="1200" dirty="0"/>
                    </a:p>
                  </a:txBody>
                  <a:tcPr/>
                </a:tc>
                <a:extLst>
                  <a:ext uri="{0D108BD9-81ED-4DB2-BD59-A6C34878D82A}">
                    <a16:rowId xmlns:a16="http://schemas.microsoft.com/office/drawing/2014/main" val="2110999295"/>
                  </a:ext>
                </a:extLst>
              </a:tr>
              <a:tr h="1060369">
                <a:tc vMerge="1">
                  <a:txBody>
                    <a:bodyPr/>
                    <a:lstStyle/>
                    <a:p>
                      <a:pPr algn="ctr">
                        <a:lnSpc>
                          <a:spcPct val="150000"/>
                        </a:lnSpc>
                      </a:pPr>
                      <a:endParaRPr lang="zh-CN" altLang="en-US" sz="1400" dirty="0"/>
                    </a:p>
                  </a:txBody>
                  <a:tcPr anchor="ctr"/>
                </a:tc>
                <a:tc vMerge="1">
                  <a:txBody>
                    <a:bodyPr/>
                    <a:lstStyle/>
                    <a:p>
                      <a:pPr algn="ctr">
                        <a:lnSpc>
                          <a:spcPct val="150000"/>
                        </a:lnSpc>
                      </a:pPr>
                      <a:endParaRPr lang="zh-CN" altLang="en-US" sz="1200" dirty="0"/>
                    </a:p>
                  </a:txBody>
                  <a:tcPr anchor="ctr"/>
                </a:tc>
                <a:tc>
                  <a:txBody>
                    <a:bodyPr/>
                    <a:lstStyle/>
                    <a:p>
                      <a:pPr algn="ctr">
                        <a:lnSpc>
                          <a:spcPct val="150000"/>
                        </a:lnSpc>
                      </a:pPr>
                      <a:r>
                        <a:rPr lang="zh-CN" altLang="en-US" sz="1200" b="0" dirty="0"/>
                        <a:t>比较实体器官移植患者接受不同抗病毒药物治疗后，</a:t>
                      </a:r>
                      <a:r>
                        <a:rPr lang="en-US" altLang="zh-CN" sz="1200" b="0" dirty="0"/>
                        <a:t>CNI</a:t>
                      </a:r>
                      <a:r>
                        <a:rPr lang="zh-CN" altLang="en-US" sz="1200" b="0" dirty="0"/>
                        <a:t>类药物、</a:t>
                      </a:r>
                      <a:r>
                        <a:rPr lang="en-US" altLang="zh-CN" sz="1200" b="0" dirty="0"/>
                        <a:t>mTOR </a:t>
                      </a:r>
                      <a:r>
                        <a:rPr lang="zh-CN" altLang="en-US" sz="1200" b="0" dirty="0"/>
                        <a:t>抑制剂、唑类药物</a:t>
                      </a:r>
                      <a:r>
                        <a:rPr lang="zh-CN" altLang="en-US" sz="1200" b="1" dirty="0"/>
                        <a:t>血药浓度变化</a:t>
                      </a:r>
                    </a:p>
                  </a:txBody>
                  <a:tcPr anchor="ctr"/>
                </a:tc>
                <a:tc>
                  <a:txBody>
                    <a:bodyPr/>
                    <a:lstStyle/>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zh-CN" altLang="en-US" sz="1200" u="none" dirty="0"/>
                        <a:t>免疫抑制剂血药浓度变化</a:t>
                      </a:r>
                      <a:endParaRPr lang="en-US" altLang="zh-CN" sz="1200" u="none" dirty="0"/>
                    </a:p>
                  </a:txBody>
                  <a:tcPr anchor="ctr"/>
                </a:tc>
                <a:tc>
                  <a:txBody>
                    <a:bodyPr/>
                    <a:lstStyle/>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200" dirty="0">
                          <a:solidFill>
                            <a:schemeClr val="dk1"/>
                          </a:solidFill>
                        </a:rPr>
                        <a:t>血药浓度变化每个可分析受试者至少需要</a:t>
                      </a:r>
                      <a:r>
                        <a:rPr lang="en-US" altLang="zh-CN" sz="1200" dirty="0">
                          <a:solidFill>
                            <a:schemeClr val="dk1"/>
                          </a:solidFill>
                        </a:rPr>
                        <a:t>2</a:t>
                      </a:r>
                      <a:r>
                        <a:rPr lang="zh-CN" altLang="en-US" sz="1200" dirty="0">
                          <a:solidFill>
                            <a:schemeClr val="dk1"/>
                          </a:solidFill>
                        </a:rPr>
                        <a:t>次血药浓度监测</a:t>
                      </a:r>
                      <a:endParaRPr lang="en-US" altLang="zh-CN" sz="1200" dirty="0">
                        <a:solidFill>
                          <a:schemeClr val="dk1"/>
                        </a:solidFill>
                      </a:endParaRP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200" dirty="0">
                          <a:solidFill>
                            <a:schemeClr val="dk1"/>
                          </a:solidFill>
                        </a:rPr>
                        <a:t>本研究目前样本量较小，回顾性数据可完成该分析的受试者进一步减少</a:t>
                      </a:r>
                      <a:endParaRPr lang="en-US" altLang="zh-CN" sz="1200" dirty="0"/>
                    </a:p>
                  </a:txBody>
                  <a:tcPr anchor="ctr"/>
                </a:tc>
                <a:extLst>
                  <a:ext uri="{0D108BD9-81ED-4DB2-BD59-A6C34878D82A}">
                    <a16:rowId xmlns:a16="http://schemas.microsoft.com/office/drawing/2014/main" val="1373983984"/>
                  </a:ext>
                </a:extLst>
              </a:tr>
              <a:tr h="808829">
                <a:tc vMerge="1">
                  <a:txBody>
                    <a:bodyPr/>
                    <a:lstStyle/>
                    <a:p>
                      <a:pPr algn="ctr">
                        <a:lnSpc>
                          <a:spcPct val="150000"/>
                        </a:lnSpc>
                      </a:pPr>
                      <a:endParaRPr lang="zh-CN" altLang="en-US" sz="1400" dirty="0"/>
                    </a:p>
                  </a:txBody>
                  <a:tcPr anchor="ctr"/>
                </a:tc>
                <a:tc>
                  <a:txBody>
                    <a:bodyPr/>
                    <a:lstStyle/>
                    <a:p>
                      <a:pPr algn="ctr">
                        <a:lnSpc>
                          <a:spcPct val="150000"/>
                        </a:lnSpc>
                      </a:pPr>
                      <a:r>
                        <a:rPr lang="zh-CN" altLang="en-US" sz="1200" dirty="0"/>
                        <a:t>治疗</a:t>
                      </a:r>
                      <a:endParaRPr lang="en-US" altLang="zh-CN" sz="1200" dirty="0"/>
                    </a:p>
                    <a:p>
                      <a:pPr algn="ctr">
                        <a:lnSpc>
                          <a:spcPct val="150000"/>
                        </a:lnSpc>
                      </a:pPr>
                      <a:r>
                        <a:rPr lang="zh-CN" altLang="en-US" sz="1200" dirty="0"/>
                        <a:t>有效性</a:t>
                      </a:r>
                    </a:p>
                  </a:txBody>
                  <a:tcPr anchor="ctr"/>
                </a:tc>
                <a:tc>
                  <a:txBody>
                    <a:bodyPr/>
                    <a:lstStyle/>
                    <a:p>
                      <a:pPr algn="ctr">
                        <a:lnSpc>
                          <a:spcPct val="150000"/>
                        </a:lnSpc>
                      </a:pPr>
                      <a:r>
                        <a:rPr lang="zh-CN" altLang="en-US" sz="1200" dirty="0"/>
                        <a:t>比较实体器官移植新冠感染患者应用不同抗病毒药物后新冠</a:t>
                      </a:r>
                      <a:r>
                        <a:rPr lang="zh-CN" altLang="en-US" sz="1200" b="0" dirty="0"/>
                        <a:t>的</a:t>
                      </a:r>
                      <a:r>
                        <a:rPr lang="zh-CN" altLang="en-US" sz="1200" b="1" dirty="0"/>
                        <a:t>转归和预后</a:t>
                      </a:r>
                    </a:p>
                  </a:txBody>
                  <a:tcPr anchor="ctr"/>
                </a:tc>
                <a:tc>
                  <a:txBody>
                    <a:bodyPr/>
                    <a:lstStyle/>
                    <a:p>
                      <a:pPr marL="0" marR="0" lvl="0" indent="0" algn="l" defTabSz="914400" rtl="0" eaLnBrk="1" fontAlgn="auto" latinLnBrk="0" hangingPunct="1">
                        <a:lnSpc>
                          <a:spcPct val="150000"/>
                        </a:lnSpc>
                        <a:spcBef>
                          <a:spcPts val="0"/>
                        </a:spcBef>
                        <a:spcAft>
                          <a:spcPts val="0"/>
                        </a:spcAft>
                        <a:buClrTx/>
                        <a:buSzTx/>
                        <a:buFont typeface="Arial" panose="020B0604020202020204" pitchFamily="34" charset="0"/>
                        <a:buNone/>
                        <a:tabLst/>
                        <a:defRPr/>
                      </a:pPr>
                      <a:r>
                        <a:rPr lang="zh-CN" altLang="en-US" sz="1200" u="none" kern="1200" dirty="0">
                          <a:solidFill>
                            <a:schemeClr val="dk1"/>
                          </a:solidFill>
                          <a:effectLst/>
                          <a:latin typeface="+mn-lt"/>
                          <a:ea typeface="+mn-ea"/>
                          <a:cs typeface="+mn-cs"/>
                        </a:rPr>
                        <a:t>症状恢复率、临床分型进展率（包括</a:t>
                      </a:r>
                      <a:r>
                        <a:rPr lang="en-US" altLang="zh-CN" sz="1200" u="none" kern="1200" dirty="0">
                          <a:solidFill>
                            <a:schemeClr val="dk1"/>
                          </a:solidFill>
                          <a:effectLst/>
                          <a:latin typeface="+mn-lt"/>
                          <a:ea typeface="+mn-ea"/>
                          <a:cs typeface="+mn-cs"/>
                        </a:rPr>
                        <a:t>ICU</a:t>
                      </a:r>
                      <a:r>
                        <a:rPr lang="zh-CN" altLang="en-US" sz="1200" u="none" kern="1200" dirty="0">
                          <a:solidFill>
                            <a:schemeClr val="dk1"/>
                          </a:solidFill>
                          <a:effectLst/>
                          <a:latin typeface="+mn-lt"/>
                          <a:ea typeface="+mn-ea"/>
                          <a:cs typeface="+mn-cs"/>
                        </a:rPr>
                        <a:t>、机械通气等）、核酸转阴率、住院天数</a:t>
                      </a:r>
                      <a:endParaRPr lang="en-US" altLang="zh-CN" sz="1200" u="sng" dirty="0"/>
                    </a:p>
                  </a:txBody>
                  <a:tcPr anchor="ctr"/>
                </a:tc>
                <a:tc>
                  <a:txBody>
                    <a:bodyPr/>
                    <a:lstStyle/>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sz="1200" dirty="0"/>
                        <a:t>D28</a:t>
                      </a:r>
                      <a:r>
                        <a:rPr lang="zh-CN" altLang="en-US" sz="1200" dirty="0"/>
                        <a:t>缺失较多，时间节点设定为</a:t>
                      </a:r>
                      <a:r>
                        <a:rPr lang="en-US" altLang="zh-CN" sz="1200" b="1" dirty="0"/>
                        <a:t>D8</a:t>
                      </a:r>
                      <a:r>
                        <a:rPr lang="zh-CN" altLang="en-US" sz="1200" dirty="0"/>
                        <a:t>和</a:t>
                      </a:r>
                      <a:r>
                        <a:rPr lang="en-US" altLang="zh-CN" sz="1200" b="1" dirty="0"/>
                        <a:t>D14</a:t>
                      </a:r>
                    </a:p>
                    <a:p>
                      <a:pPr marL="171450" marR="0" lvl="0" indent="-1714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sz="1200" b="0" dirty="0"/>
                        <a:t>90%</a:t>
                      </a:r>
                      <a:r>
                        <a:rPr lang="zh-CN" altLang="en-US" sz="1200" b="0" dirty="0"/>
                        <a:t>患者症状无法完全消失，</a:t>
                      </a:r>
                      <a:r>
                        <a:rPr lang="zh-CN" altLang="en-US" sz="1200" b="1" dirty="0"/>
                        <a:t>症状恢复数据暂不可用</a:t>
                      </a:r>
                      <a:endParaRPr lang="zh-CN" altLang="en-US" sz="1200" b="0" dirty="0"/>
                    </a:p>
                  </a:txBody>
                  <a:tcPr anchor="ctr"/>
                </a:tc>
                <a:extLst>
                  <a:ext uri="{0D108BD9-81ED-4DB2-BD59-A6C34878D82A}">
                    <a16:rowId xmlns:a16="http://schemas.microsoft.com/office/drawing/2014/main" val="1382240522"/>
                  </a:ext>
                </a:extLst>
              </a:tr>
            </a:tbl>
          </a:graphicData>
        </a:graphic>
      </p:graphicFrame>
      <p:sp>
        <p:nvSpPr>
          <p:cNvPr id="3" name="文本框 2">
            <a:extLst>
              <a:ext uri="{FF2B5EF4-FFF2-40B4-BE49-F238E27FC236}">
                <a16:creationId xmlns:a16="http://schemas.microsoft.com/office/drawing/2014/main" id="{BAFF111F-9CEF-A053-81E7-F023723257A9}"/>
              </a:ext>
            </a:extLst>
          </p:cNvPr>
          <p:cNvSpPr txBox="1"/>
          <p:nvPr/>
        </p:nvSpPr>
        <p:spPr>
          <a:xfrm>
            <a:off x="953819" y="6165171"/>
            <a:ext cx="10282050" cy="418191"/>
          </a:xfrm>
          <a:prstGeom prst="rect">
            <a:avLst/>
          </a:prstGeom>
          <a:noFill/>
        </p:spPr>
        <p:txBody>
          <a:bodyPr wrap="square">
            <a:spAutoFit/>
          </a:bodyPr>
          <a:lstStyle/>
          <a:p>
            <a:pPr>
              <a:lnSpc>
                <a:spcPct val="150000"/>
              </a:lnSpc>
            </a:pPr>
            <a:r>
              <a:rPr lang="zh-CN" altLang="en-US" sz="1600" dirty="0">
                <a:solidFill>
                  <a:schemeClr val="accent1">
                    <a:lumMod val="75000"/>
                  </a:schemeClr>
                </a:solidFill>
              </a:rPr>
              <a:t>根据实际数据情况，将安全性作为主要研究终点；次要研究终点设定为用药模式探索及新冠治疗的有效性</a:t>
            </a:r>
          </a:p>
        </p:txBody>
      </p:sp>
    </p:spTree>
    <p:extLst>
      <p:ext uri="{BB962C8B-B14F-4D97-AF65-F5344CB8AC3E}">
        <p14:creationId xmlns:p14="http://schemas.microsoft.com/office/powerpoint/2010/main" val="12021620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基线特征描述性分析</a:t>
            </a:r>
          </a:p>
        </p:txBody>
      </p:sp>
      <p:graphicFrame>
        <p:nvGraphicFramePr>
          <p:cNvPr id="4" name="表格 3">
            <a:extLst>
              <a:ext uri="{FF2B5EF4-FFF2-40B4-BE49-F238E27FC236}">
                <a16:creationId xmlns:a16="http://schemas.microsoft.com/office/drawing/2014/main" id="{3F8EB5CF-CC6B-D354-24A0-0D44B229ED79}"/>
              </a:ext>
            </a:extLst>
          </p:cNvPr>
          <p:cNvGraphicFramePr>
            <a:graphicFrameLocks noGrp="1"/>
          </p:cNvGraphicFramePr>
          <p:nvPr>
            <p:extLst>
              <p:ext uri="{D42A27DB-BD31-4B8C-83A1-F6EECF244321}">
                <p14:modId xmlns:p14="http://schemas.microsoft.com/office/powerpoint/2010/main" val="1953596924"/>
              </p:ext>
            </p:extLst>
          </p:nvPr>
        </p:nvGraphicFramePr>
        <p:xfrm>
          <a:off x="1663716" y="1746694"/>
          <a:ext cx="8864567" cy="3430760"/>
        </p:xfrm>
        <a:graphic>
          <a:graphicData uri="http://schemas.openxmlformats.org/drawingml/2006/table">
            <a:tbl>
              <a:tblPr firstRow="1" bandRow="1">
                <a:tableStyleId>{EB344D84-9AFB-497E-A393-DC336BA19D2E}</a:tableStyleId>
              </a:tblPr>
              <a:tblGrid>
                <a:gridCol w="2231755">
                  <a:extLst>
                    <a:ext uri="{9D8B030D-6E8A-4147-A177-3AD203B41FA5}">
                      <a16:colId xmlns:a16="http://schemas.microsoft.com/office/drawing/2014/main" val="3589822178"/>
                    </a:ext>
                  </a:extLst>
                </a:gridCol>
                <a:gridCol w="1767592">
                  <a:extLst>
                    <a:ext uri="{9D8B030D-6E8A-4147-A177-3AD203B41FA5}">
                      <a16:colId xmlns:a16="http://schemas.microsoft.com/office/drawing/2014/main" val="3167734846"/>
                    </a:ext>
                  </a:extLst>
                </a:gridCol>
                <a:gridCol w="1589757">
                  <a:extLst>
                    <a:ext uri="{9D8B030D-6E8A-4147-A177-3AD203B41FA5}">
                      <a16:colId xmlns:a16="http://schemas.microsoft.com/office/drawing/2014/main" val="289669283"/>
                    </a:ext>
                  </a:extLst>
                </a:gridCol>
                <a:gridCol w="1644555">
                  <a:extLst>
                    <a:ext uri="{9D8B030D-6E8A-4147-A177-3AD203B41FA5}">
                      <a16:colId xmlns:a16="http://schemas.microsoft.com/office/drawing/2014/main" val="1104941549"/>
                    </a:ext>
                  </a:extLst>
                </a:gridCol>
                <a:gridCol w="1630908">
                  <a:extLst>
                    <a:ext uri="{9D8B030D-6E8A-4147-A177-3AD203B41FA5}">
                      <a16:colId xmlns:a16="http://schemas.microsoft.com/office/drawing/2014/main" val="2458496799"/>
                    </a:ext>
                  </a:extLst>
                </a:gridCol>
              </a:tblGrid>
              <a:tr h="471151">
                <a:tc>
                  <a:txBody>
                    <a:bodyPr/>
                    <a:lstStyle/>
                    <a:p>
                      <a:endParaRPr lang="zh-CN" altLang="en-US" sz="1600" dirty="0"/>
                    </a:p>
                  </a:txBody>
                  <a:tcPr marL="116174" marR="116174" marT="58087" marB="58087"/>
                </a:tc>
                <a:tc>
                  <a:txBody>
                    <a:bodyPr/>
                    <a:lstStyle/>
                    <a:p>
                      <a:pPr algn="ctr"/>
                      <a:r>
                        <a:rPr lang="en-US" altLang="zh-CN" sz="1600" dirty="0"/>
                        <a:t>Overall</a:t>
                      </a:r>
                    </a:p>
                    <a:p>
                      <a:pPr algn="ctr"/>
                      <a:r>
                        <a:rPr lang="en-US" altLang="zh-CN" sz="1600" dirty="0"/>
                        <a:t>(N=46)</a:t>
                      </a:r>
                      <a:endParaRPr lang="zh-CN" altLang="en-US" sz="1600" dirty="0"/>
                    </a:p>
                  </a:txBody>
                  <a:tcPr marL="116174" marR="116174" marT="58087" marB="58087"/>
                </a:tc>
                <a:tc>
                  <a:txBody>
                    <a:bodyPr/>
                    <a:lstStyle/>
                    <a:p>
                      <a:pPr algn="ctr"/>
                      <a:r>
                        <a:rPr lang="zh-CN" altLang="en-US" sz="1600" dirty="0"/>
                        <a:t>来瑞特韦</a:t>
                      </a:r>
                      <a:endParaRPr lang="en-US" altLang="zh-CN" sz="1600" dirty="0"/>
                    </a:p>
                    <a:p>
                      <a:pPr algn="ctr"/>
                      <a:r>
                        <a:rPr lang="zh-CN" altLang="en-US" sz="1600" dirty="0"/>
                        <a:t>（</a:t>
                      </a:r>
                      <a:r>
                        <a:rPr lang="en-US" altLang="zh-CN" sz="1600" dirty="0"/>
                        <a:t>N=5</a:t>
                      </a:r>
                      <a:r>
                        <a:rPr lang="zh-CN" altLang="en-US" sz="1600" dirty="0"/>
                        <a:t>）</a:t>
                      </a:r>
                      <a:endParaRPr lang="en-US" altLang="zh-CN" sz="1600" dirty="0"/>
                    </a:p>
                  </a:txBody>
                  <a:tcPr marL="116174" marR="116174" marT="58087" marB="58087"/>
                </a:tc>
                <a:tc>
                  <a:txBody>
                    <a:bodyPr/>
                    <a:lstStyle/>
                    <a:p>
                      <a:pPr algn="ctr"/>
                      <a:r>
                        <a:rPr lang="zh-CN" altLang="en-US" sz="1600" dirty="0"/>
                        <a:t>莫诺拉韦</a:t>
                      </a:r>
                      <a:endParaRPr lang="en-US" altLang="zh-CN" sz="1600" dirty="0"/>
                    </a:p>
                    <a:p>
                      <a:pPr algn="ctr"/>
                      <a:r>
                        <a:rPr lang="zh-CN" altLang="en-US" sz="1600" dirty="0"/>
                        <a:t>（</a:t>
                      </a:r>
                      <a:r>
                        <a:rPr lang="en-US" altLang="zh-CN" sz="1600" dirty="0"/>
                        <a:t>N=4</a:t>
                      </a:r>
                      <a:r>
                        <a:rPr lang="zh-CN" altLang="en-US" sz="1600" dirty="0"/>
                        <a:t>）</a:t>
                      </a:r>
                    </a:p>
                  </a:txBody>
                  <a:tcPr marL="116174" marR="116174" marT="58087" marB="58087"/>
                </a:tc>
                <a:tc>
                  <a:txBody>
                    <a:bodyPr/>
                    <a:lstStyle/>
                    <a:p>
                      <a:pPr algn="ctr"/>
                      <a:r>
                        <a:rPr lang="en-US" altLang="zh-CN" sz="1600" dirty="0"/>
                        <a:t>Paxlovid</a:t>
                      </a:r>
                    </a:p>
                    <a:p>
                      <a:pPr algn="ctr"/>
                      <a:r>
                        <a:rPr lang="zh-CN" altLang="en-US" sz="1600" dirty="0"/>
                        <a:t>（</a:t>
                      </a:r>
                      <a:r>
                        <a:rPr lang="en-US" altLang="zh-CN" sz="1600" dirty="0"/>
                        <a:t>N=37</a:t>
                      </a:r>
                      <a:r>
                        <a:rPr lang="zh-CN" altLang="en-US" sz="1600" dirty="0"/>
                        <a:t>）</a:t>
                      </a:r>
                    </a:p>
                  </a:txBody>
                  <a:tcPr marL="116174" marR="116174" marT="58087" marB="58087"/>
                </a:tc>
                <a:extLst>
                  <a:ext uri="{0D108BD9-81ED-4DB2-BD59-A6C34878D82A}">
                    <a16:rowId xmlns:a16="http://schemas.microsoft.com/office/drawing/2014/main" val="2511869162"/>
                  </a:ext>
                </a:extLst>
              </a:tr>
              <a:tr h="471151">
                <a:tc>
                  <a:txBody>
                    <a:bodyPr/>
                    <a:lstStyle/>
                    <a:p>
                      <a:r>
                        <a:rPr lang="zh-CN" altLang="en-US" sz="1600" b="1" dirty="0"/>
                        <a:t>性别</a:t>
                      </a:r>
                    </a:p>
                  </a:txBody>
                  <a:tcPr marL="116174" marR="116174" marT="58087" marB="58087" anchor="ctr"/>
                </a:tc>
                <a:tc>
                  <a:txBody>
                    <a:bodyPr/>
                    <a:lstStyle/>
                    <a:p>
                      <a:endParaRPr lang="zh-CN" altLang="en-US" sz="1600" dirty="0"/>
                    </a:p>
                  </a:txBody>
                  <a:tcPr marL="116174" marR="116174" marT="58087" marB="58087" anchor="ctr"/>
                </a:tc>
                <a:tc>
                  <a:txBody>
                    <a:bodyPr/>
                    <a:lstStyle/>
                    <a:p>
                      <a:endParaRPr lang="zh-CN" altLang="en-US" sz="1600" dirty="0"/>
                    </a:p>
                  </a:txBody>
                  <a:tcPr marL="116174" marR="116174" marT="58087" marB="58087" anchor="ctr"/>
                </a:tc>
                <a:tc>
                  <a:txBody>
                    <a:bodyPr/>
                    <a:lstStyle/>
                    <a:p>
                      <a:endParaRPr lang="zh-CN" altLang="en-US" sz="1600"/>
                    </a:p>
                  </a:txBody>
                  <a:tcPr marL="116174" marR="116174" marT="58087" marB="58087" anchor="ctr"/>
                </a:tc>
                <a:tc>
                  <a:txBody>
                    <a:bodyPr/>
                    <a:lstStyle/>
                    <a:p>
                      <a:endParaRPr lang="zh-CN" altLang="en-US" sz="1600"/>
                    </a:p>
                  </a:txBody>
                  <a:tcPr marL="116174" marR="116174" marT="58087" marB="58087" anchor="ctr"/>
                </a:tc>
                <a:extLst>
                  <a:ext uri="{0D108BD9-81ED-4DB2-BD59-A6C34878D82A}">
                    <a16:rowId xmlns:a16="http://schemas.microsoft.com/office/drawing/2014/main" val="54822858"/>
                  </a:ext>
                </a:extLst>
              </a:tr>
              <a:tr h="471151">
                <a:tc>
                  <a:txBody>
                    <a:bodyPr/>
                    <a:lstStyle/>
                    <a:p>
                      <a:r>
                        <a:rPr lang="en-US" altLang="zh-CN" sz="1600" dirty="0"/>
                        <a:t>Males [n(%)]</a:t>
                      </a:r>
                      <a:endParaRPr lang="zh-CN" altLang="en-US" sz="1600" dirty="0"/>
                    </a:p>
                  </a:txBody>
                  <a:tcPr marL="116174" marR="116174" marT="58087" marB="58087" anchor="ctr"/>
                </a:tc>
                <a:tc>
                  <a:txBody>
                    <a:bodyPr/>
                    <a:lstStyle/>
                    <a:p>
                      <a:pPr algn="ctr"/>
                      <a:r>
                        <a:rPr lang="en-US" altLang="zh-CN" sz="1600" dirty="0"/>
                        <a:t>53</a:t>
                      </a:r>
                      <a:r>
                        <a:rPr lang="zh-CN" altLang="en-US" sz="1600" dirty="0"/>
                        <a:t>（</a:t>
                      </a:r>
                      <a:r>
                        <a:rPr lang="en-US" altLang="zh-CN" sz="1600" dirty="0"/>
                        <a:t>85.5%</a:t>
                      </a:r>
                      <a:r>
                        <a:rPr lang="zh-CN" altLang="en-US" sz="1600" dirty="0"/>
                        <a:t>）</a:t>
                      </a:r>
                    </a:p>
                  </a:txBody>
                  <a:tcPr marL="116174" marR="116174" marT="58087" marB="58087" anchor="ctr"/>
                </a:tc>
                <a:tc>
                  <a:txBody>
                    <a:bodyPr/>
                    <a:lstStyle/>
                    <a:p>
                      <a:pPr algn="ctr"/>
                      <a:r>
                        <a:rPr lang="en-US" altLang="zh-CN" sz="1600" dirty="0"/>
                        <a:t>5</a:t>
                      </a:r>
                      <a:r>
                        <a:rPr lang="zh-CN" altLang="en-US" sz="1600" dirty="0"/>
                        <a:t>（</a:t>
                      </a:r>
                      <a:r>
                        <a:rPr lang="en-US" altLang="zh-CN" sz="1600" dirty="0"/>
                        <a:t>100.0%</a:t>
                      </a:r>
                      <a:r>
                        <a:rPr lang="zh-CN" altLang="en-US" sz="1600" dirty="0"/>
                        <a:t>）</a:t>
                      </a:r>
                    </a:p>
                  </a:txBody>
                  <a:tcPr marL="116174" marR="116174" marT="58087" marB="58087" anchor="ctr"/>
                </a:tc>
                <a:tc>
                  <a:txBody>
                    <a:bodyPr/>
                    <a:lstStyle/>
                    <a:p>
                      <a:pPr algn="ctr"/>
                      <a:r>
                        <a:rPr lang="en-US" altLang="zh-CN" sz="1600" dirty="0"/>
                        <a:t>2</a:t>
                      </a:r>
                      <a:r>
                        <a:rPr lang="zh-CN" altLang="en-US" sz="1600" dirty="0"/>
                        <a:t>（</a:t>
                      </a:r>
                      <a:r>
                        <a:rPr lang="en-US" altLang="zh-CN" sz="1600" dirty="0"/>
                        <a:t>50.0%</a:t>
                      </a:r>
                      <a:r>
                        <a:rPr lang="zh-CN" altLang="en-US" sz="1600" dirty="0"/>
                        <a:t>）</a:t>
                      </a:r>
                    </a:p>
                  </a:txBody>
                  <a:tcPr marL="116174" marR="116174" marT="58087" marB="58087" anchor="ctr"/>
                </a:tc>
                <a:tc>
                  <a:txBody>
                    <a:bodyPr/>
                    <a:lstStyle/>
                    <a:p>
                      <a:pPr algn="ctr"/>
                      <a:r>
                        <a:rPr lang="en-US" altLang="zh-CN" sz="1600" dirty="0"/>
                        <a:t>30</a:t>
                      </a:r>
                      <a:r>
                        <a:rPr lang="zh-CN" altLang="en-US" sz="1600" dirty="0"/>
                        <a:t>（</a:t>
                      </a:r>
                      <a:r>
                        <a:rPr lang="en-US" altLang="zh-CN" sz="1600" dirty="0"/>
                        <a:t>81.1%</a:t>
                      </a:r>
                      <a:r>
                        <a:rPr lang="zh-CN" altLang="en-US" sz="1600" dirty="0"/>
                        <a:t>）</a:t>
                      </a:r>
                    </a:p>
                  </a:txBody>
                  <a:tcPr marL="116174" marR="116174" marT="58087" marB="58087" anchor="ctr"/>
                </a:tc>
                <a:extLst>
                  <a:ext uri="{0D108BD9-81ED-4DB2-BD59-A6C34878D82A}">
                    <a16:rowId xmlns:a16="http://schemas.microsoft.com/office/drawing/2014/main" val="3066250989"/>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dirty="0"/>
                        <a:t>Females</a:t>
                      </a:r>
                      <a:r>
                        <a:rPr lang="zh-CN" altLang="en-US" sz="1600" dirty="0"/>
                        <a:t> </a:t>
                      </a:r>
                      <a:r>
                        <a:rPr lang="en-US" altLang="zh-CN" sz="1600" dirty="0"/>
                        <a:t>[n(%)]</a:t>
                      </a:r>
                      <a:endParaRPr lang="zh-CN" altLang="en-US" sz="1600" dirty="0"/>
                    </a:p>
                  </a:txBody>
                  <a:tcPr marL="116174" marR="116174" marT="58087" marB="58087" anchor="ctr"/>
                </a:tc>
                <a:tc>
                  <a:txBody>
                    <a:bodyPr/>
                    <a:lstStyle/>
                    <a:p>
                      <a:pPr algn="ctr"/>
                      <a:r>
                        <a:rPr lang="en-US" altLang="zh-CN" sz="1600" dirty="0"/>
                        <a:t>9</a:t>
                      </a:r>
                      <a:r>
                        <a:rPr lang="zh-CN" altLang="en-US" sz="1600" dirty="0"/>
                        <a:t>（</a:t>
                      </a:r>
                      <a:r>
                        <a:rPr lang="en-US" altLang="zh-CN" sz="1600" dirty="0"/>
                        <a:t>14.5%</a:t>
                      </a:r>
                      <a:r>
                        <a:rPr lang="zh-CN" altLang="en-US" sz="1600" dirty="0"/>
                        <a:t>）</a:t>
                      </a:r>
                    </a:p>
                  </a:txBody>
                  <a:tcPr marL="116174" marR="116174" marT="58087" marB="58087" anchor="ctr"/>
                </a:tc>
                <a:tc>
                  <a:txBody>
                    <a:bodyPr/>
                    <a:lstStyle/>
                    <a:p>
                      <a:pPr algn="ctr"/>
                      <a:r>
                        <a:rPr lang="en-US" altLang="zh-CN" sz="1600" dirty="0"/>
                        <a:t>0</a:t>
                      </a:r>
                      <a:r>
                        <a:rPr lang="zh-CN" altLang="en-US" sz="1600" dirty="0"/>
                        <a:t>（</a:t>
                      </a:r>
                      <a:r>
                        <a:rPr lang="en-US" altLang="zh-CN" sz="1600" dirty="0"/>
                        <a:t>0.0%</a:t>
                      </a:r>
                      <a:r>
                        <a:rPr lang="zh-CN" altLang="en-US" sz="1600" dirty="0"/>
                        <a:t>）</a:t>
                      </a:r>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t>2</a:t>
                      </a:r>
                      <a:r>
                        <a:rPr lang="zh-CN" altLang="en-US" sz="1600" dirty="0"/>
                        <a:t>（</a:t>
                      </a:r>
                      <a:r>
                        <a:rPr lang="en-US" altLang="zh-CN" sz="1600" dirty="0"/>
                        <a:t>50.0%</a:t>
                      </a:r>
                      <a:r>
                        <a:rPr lang="zh-CN" altLang="en-US" sz="1600" dirty="0"/>
                        <a:t>）</a:t>
                      </a:r>
                    </a:p>
                  </a:txBody>
                  <a:tcPr marL="116174" marR="116174" marT="58087" marB="58087" anchor="ctr"/>
                </a:tc>
                <a:tc>
                  <a:txBody>
                    <a:bodyPr/>
                    <a:lstStyle/>
                    <a:p>
                      <a:pPr algn="ctr"/>
                      <a:r>
                        <a:rPr lang="en-US" altLang="zh-CN" sz="1600" dirty="0"/>
                        <a:t>7</a:t>
                      </a:r>
                      <a:r>
                        <a:rPr lang="zh-CN" altLang="en-US" sz="1600" dirty="0"/>
                        <a:t>（</a:t>
                      </a:r>
                      <a:r>
                        <a:rPr lang="en-US" altLang="zh-CN" sz="1600" dirty="0"/>
                        <a:t>18.9%</a:t>
                      </a:r>
                      <a:r>
                        <a:rPr lang="zh-CN" altLang="en-US" sz="1600" dirty="0"/>
                        <a:t>）</a:t>
                      </a:r>
                    </a:p>
                  </a:txBody>
                  <a:tcPr marL="116174" marR="116174" marT="58087" marB="58087" anchor="ctr"/>
                </a:tc>
                <a:extLst>
                  <a:ext uri="{0D108BD9-81ED-4DB2-BD59-A6C34878D82A}">
                    <a16:rowId xmlns:a16="http://schemas.microsoft.com/office/drawing/2014/main" val="1428290270"/>
                  </a:ext>
                </a:extLst>
              </a:tr>
              <a:tr h="471151">
                <a:tc>
                  <a:txBody>
                    <a:bodyPr/>
                    <a:lstStyle/>
                    <a:p>
                      <a:r>
                        <a:rPr lang="zh-CN" altLang="en-US" sz="1600" b="1" dirty="0"/>
                        <a:t>年龄</a:t>
                      </a:r>
                    </a:p>
                  </a:txBody>
                  <a:tcPr marL="116174" marR="116174" marT="58087" marB="58087" anchor="ctr"/>
                </a:tc>
                <a:tc>
                  <a:txBody>
                    <a:bodyPr/>
                    <a:lstStyle/>
                    <a:p>
                      <a:pPr algn="ctr"/>
                      <a:endParaRPr lang="zh-CN" altLang="en-US" sz="1600"/>
                    </a:p>
                  </a:txBody>
                  <a:tcPr marL="116174" marR="116174" marT="58087" marB="58087" anchor="ctr"/>
                </a:tc>
                <a:tc>
                  <a:txBody>
                    <a:bodyPr/>
                    <a:lstStyle/>
                    <a:p>
                      <a:pPr algn="ct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tc>
                  <a:txBody>
                    <a:bodyPr/>
                    <a:lstStyle/>
                    <a:p>
                      <a:pPr algn="ctr"/>
                      <a:endParaRPr lang="zh-CN" altLang="en-US" sz="1600" dirty="0"/>
                    </a:p>
                  </a:txBody>
                  <a:tcPr marL="116174" marR="116174" marT="58087" marB="58087" anchor="ctr"/>
                </a:tc>
                <a:extLst>
                  <a:ext uri="{0D108BD9-81ED-4DB2-BD59-A6C34878D82A}">
                    <a16:rowId xmlns:a16="http://schemas.microsoft.com/office/drawing/2014/main" val="1969930560"/>
                  </a:ext>
                </a:extLst>
              </a:tr>
              <a:tr h="471151">
                <a:tc>
                  <a:txBody>
                    <a:bodyPr/>
                    <a:lstStyle/>
                    <a:p>
                      <a:r>
                        <a:rPr lang="en-US" altLang="zh-CN" sz="1600" dirty="0"/>
                        <a:t>Mean ± SD (</a:t>
                      </a:r>
                      <a:r>
                        <a:rPr lang="en-US" altLang="zh-CN" sz="1600" dirty="0" err="1"/>
                        <a:t>yrs</a:t>
                      </a:r>
                      <a:r>
                        <a:rPr lang="en-US" altLang="zh-CN" sz="1600" dirty="0"/>
                        <a:t>)</a:t>
                      </a:r>
                      <a:endParaRPr lang="zh-CN" altLang="en-US" sz="1600" dirty="0"/>
                    </a:p>
                  </a:txBody>
                  <a:tcPr marL="116174" marR="116174" marT="58087" marB="58087" anchor="ctr"/>
                </a:tc>
                <a:tc>
                  <a:txBody>
                    <a:bodyPr/>
                    <a:lstStyle/>
                    <a:p>
                      <a:pPr algn="ctr"/>
                      <a:r>
                        <a:rPr lang="en-US" altLang="zh-CN" sz="1600" dirty="0"/>
                        <a:t>60.2±9.95</a:t>
                      </a:r>
                      <a:endParaRPr lang="zh-CN" altLang="en-US" sz="1600" dirty="0"/>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t>63.2±4.09</a:t>
                      </a:r>
                      <a:endParaRPr lang="zh-CN" altLang="en-US" sz="1600" dirty="0"/>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t>57.2±15.09</a:t>
                      </a:r>
                      <a:endParaRPr lang="zh-CN" altLang="en-US" sz="1600" dirty="0"/>
                    </a:p>
                  </a:txBody>
                  <a:tcPr marL="116174" marR="116174" marT="58087" marB="58087" anchor="ctr"/>
                </a:tc>
                <a:tc>
                  <a:txBody>
                    <a:bodyPr/>
                    <a:lstStyle/>
                    <a:p>
                      <a:pPr algn="ctr"/>
                      <a:r>
                        <a:rPr lang="en-US" altLang="zh-CN" sz="1600" dirty="0"/>
                        <a:t>60.3±10.67</a:t>
                      </a:r>
                      <a:endParaRPr lang="zh-CN" altLang="en-US" sz="1600" dirty="0"/>
                    </a:p>
                  </a:txBody>
                  <a:tcPr marL="116174" marR="116174" marT="58087" marB="58087" anchor="ctr"/>
                </a:tc>
                <a:extLst>
                  <a:ext uri="{0D108BD9-81ED-4DB2-BD59-A6C34878D82A}">
                    <a16:rowId xmlns:a16="http://schemas.microsoft.com/office/drawing/2014/main" val="1448210135"/>
                  </a:ext>
                </a:extLst>
              </a:tr>
              <a:tr h="471151">
                <a:tc>
                  <a:txBody>
                    <a:bodyPr/>
                    <a:lstStyle/>
                    <a:p>
                      <a:r>
                        <a:rPr lang="en-US" altLang="zh-CN" sz="1600" dirty="0"/>
                        <a:t>Range (</a:t>
                      </a:r>
                      <a:r>
                        <a:rPr lang="en-US" altLang="zh-CN" sz="1600" dirty="0" err="1"/>
                        <a:t>yrs</a:t>
                      </a:r>
                      <a:r>
                        <a:rPr lang="en-US" altLang="zh-CN" sz="1600" dirty="0"/>
                        <a:t>)</a:t>
                      </a:r>
                      <a:endParaRPr lang="zh-CN" altLang="en-US" sz="1600" dirty="0"/>
                    </a:p>
                  </a:txBody>
                  <a:tcPr marL="116174" marR="116174" marT="58087" marB="58087" anchor="ctr"/>
                </a:tc>
                <a:tc>
                  <a:txBody>
                    <a:bodyPr/>
                    <a:lstStyle/>
                    <a:p>
                      <a:pPr algn="ctr"/>
                      <a:r>
                        <a:rPr lang="en-US" altLang="zh-CN" sz="1600" dirty="0"/>
                        <a:t>33,</a:t>
                      </a:r>
                      <a:r>
                        <a:rPr lang="zh-CN" altLang="en-US" sz="1600" dirty="0"/>
                        <a:t> </a:t>
                      </a:r>
                      <a:r>
                        <a:rPr lang="en-US" altLang="zh-CN" sz="1600" dirty="0"/>
                        <a:t>75</a:t>
                      </a:r>
                      <a:endParaRPr lang="zh-CN" altLang="en-US" sz="1600" dirty="0"/>
                    </a:p>
                  </a:txBody>
                  <a:tcPr marL="116174" marR="116174" marT="58087" marB="58087" anchor="ctr"/>
                </a:tc>
                <a:tc>
                  <a:txBody>
                    <a:bodyPr/>
                    <a:lstStyle/>
                    <a:p>
                      <a:pPr algn="ctr"/>
                      <a:r>
                        <a:rPr lang="en-US" altLang="zh-CN" sz="1600" dirty="0"/>
                        <a:t>59, 68</a:t>
                      </a:r>
                      <a:endParaRPr lang="zh-CN" altLang="en-US" sz="1600" dirty="0"/>
                    </a:p>
                  </a:txBody>
                  <a:tcPr marL="116174" marR="116174" marT="58087" marB="58087" anchor="ctr"/>
                </a:tc>
                <a:tc>
                  <a:txBody>
                    <a:bodyPr/>
                    <a:lstStyle/>
                    <a:p>
                      <a:pPr algn="ctr"/>
                      <a:r>
                        <a:rPr lang="en-US" altLang="zh-CN" sz="1600" dirty="0"/>
                        <a:t>41, 72</a:t>
                      </a:r>
                      <a:endParaRPr lang="zh-CN" altLang="en-US" sz="1600" dirty="0"/>
                    </a:p>
                  </a:txBody>
                  <a:tcPr marL="116174" marR="116174" marT="58087" marB="58087" anchor="ctr"/>
                </a:tc>
                <a:tc>
                  <a:txBody>
                    <a:bodyPr/>
                    <a:lstStyle/>
                    <a:p>
                      <a:pPr algn="ctr"/>
                      <a:r>
                        <a:rPr lang="en-US" altLang="zh-CN" sz="1600" dirty="0"/>
                        <a:t>33, 75</a:t>
                      </a:r>
                      <a:endParaRPr lang="zh-CN" altLang="en-US" sz="1600" dirty="0"/>
                    </a:p>
                  </a:txBody>
                  <a:tcPr marL="116174" marR="116174" marT="58087" marB="58087" anchor="ctr"/>
                </a:tc>
                <a:extLst>
                  <a:ext uri="{0D108BD9-81ED-4DB2-BD59-A6C34878D82A}">
                    <a16:rowId xmlns:a16="http://schemas.microsoft.com/office/drawing/2014/main" val="2989285826"/>
                  </a:ext>
                </a:extLst>
              </a:tr>
            </a:tbl>
          </a:graphicData>
        </a:graphic>
      </p:graphicFrame>
      <p:sp>
        <p:nvSpPr>
          <p:cNvPr id="3" name="文本框 2">
            <a:extLst>
              <a:ext uri="{FF2B5EF4-FFF2-40B4-BE49-F238E27FC236}">
                <a16:creationId xmlns:a16="http://schemas.microsoft.com/office/drawing/2014/main" id="{08B24494-B9FD-E11C-DC94-55281DF6D3EC}"/>
              </a:ext>
            </a:extLst>
          </p:cNvPr>
          <p:cNvSpPr txBox="1"/>
          <p:nvPr/>
        </p:nvSpPr>
        <p:spPr>
          <a:xfrm>
            <a:off x="515938" y="1019519"/>
            <a:ext cx="11676062" cy="458908"/>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kern="1200" dirty="0">
                <a:solidFill>
                  <a:schemeClr val="dk1"/>
                </a:solidFill>
                <a:effectLst/>
                <a:latin typeface="+mn-lt"/>
                <a:ea typeface="+mn-ea"/>
                <a:cs typeface="+mn-cs"/>
              </a:rPr>
              <a:t>根据首次用药所选择的抗病毒药物，将受试者分为来瑞特韦组、莫诺拉韦组、</a:t>
            </a:r>
            <a:r>
              <a:rPr lang="en-US" altLang="zh-CN" kern="1200" dirty="0">
                <a:solidFill>
                  <a:schemeClr val="dk1"/>
                </a:solidFill>
                <a:effectLst/>
                <a:latin typeface="+mn-lt"/>
                <a:ea typeface="+mn-ea"/>
                <a:cs typeface="+mn-cs"/>
              </a:rPr>
              <a:t>Paxlovid</a:t>
            </a:r>
            <a:r>
              <a:rPr lang="zh-CN" altLang="en-US" kern="1200" dirty="0">
                <a:solidFill>
                  <a:schemeClr val="dk1"/>
                </a:solidFill>
                <a:effectLst/>
                <a:latin typeface="+mn-lt"/>
                <a:ea typeface="+mn-ea"/>
                <a:cs typeface="+mn-cs"/>
              </a:rPr>
              <a:t>组</a:t>
            </a:r>
            <a:endParaRPr lang="en-US" altLang="zh-CN" kern="1200" dirty="0">
              <a:solidFill>
                <a:schemeClr val="dk1"/>
              </a:solidFill>
              <a:effectLst/>
              <a:latin typeface="+mn-lt"/>
              <a:ea typeface="+mn-ea"/>
              <a:cs typeface="+mn-cs"/>
            </a:endParaRPr>
          </a:p>
        </p:txBody>
      </p:sp>
      <p:sp>
        <p:nvSpPr>
          <p:cNvPr id="6" name="文本框 5">
            <a:extLst>
              <a:ext uri="{FF2B5EF4-FFF2-40B4-BE49-F238E27FC236}">
                <a16:creationId xmlns:a16="http://schemas.microsoft.com/office/drawing/2014/main" id="{E7ED154E-AC5E-997D-2011-DE4A6021E99D}"/>
              </a:ext>
            </a:extLst>
          </p:cNvPr>
          <p:cNvSpPr txBox="1"/>
          <p:nvPr/>
        </p:nvSpPr>
        <p:spPr>
          <a:xfrm>
            <a:off x="515938" y="5392639"/>
            <a:ext cx="8757662" cy="874407"/>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b="1" dirty="0">
                <a:solidFill>
                  <a:schemeClr val="dk1"/>
                </a:solidFill>
              </a:rPr>
              <a:t>更多受试者服用</a:t>
            </a:r>
            <a:r>
              <a:rPr lang="en-US" altLang="zh-CN" b="1" dirty="0">
                <a:solidFill>
                  <a:schemeClr val="dk1"/>
                </a:solidFill>
              </a:rPr>
              <a:t>Paxlovid</a:t>
            </a:r>
          </a:p>
          <a:p>
            <a:pPr marL="285750" indent="-285750">
              <a:lnSpc>
                <a:spcPct val="150000"/>
              </a:lnSpc>
              <a:buFont typeface="Arial" panose="020B0604020202020204" pitchFamily="34" charset="0"/>
              <a:buChar char="•"/>
              <a:defRPr/>
            </a:pPr>
            <a:r>
              <a:rPr lang="zh-CN" altLang="en-US" kern="1200" dirty="0">
                <a:solidFill>
                  <a:schemeClr val="dk1"/>
                </a:solidFill>
                <a:effectLst/>
                <a:latin typeface="+mn-lt"/>
                <a:ea typeface="+mn-ea"/>
                <a:cs typeface="+mn-cs"/>
              </a:rPr>
              <a:t>总体来说，受试者平均年龄</a:t>
            </a:r>
            <a:r>
              <a:rPr lang="en-US" altLang="zh-CN" dirty="0"/>
              <a:t>60.2±9.95</a:t>
            </a:r>
            <a:r>
              <a:rPr lang="zh-CN" altLang="en-US" kern="1200" dirty="0">
                <a:solidFill>
                  <a:schemeClr val="dk1"/>
                </a:solidFill>
                <a:effectLst/>
                <a:latin typeface="+mn-lt"/>
                <a:ea typeface="+mn-ea"/>
                <a:cs typeface="+mn-cs"/>
              </a:rPr>
              <a:t>岁，年龄范围在</a:t>
            </a:r>
            <a:r>
              <a:rPr lang="en-US" altLang="zh-CN" kern="1200" dirty="0">
                <a:solidFill>
                  <a:schemeClr val="dk1"/>
                </a:solidFill>
                <a:effectLst/>
                <a:latin typeface="+mn-lt"/>
                <a:ea typeface="+mn-ea"/>
                <a:cs typeface="+mn-cs"/>
              </a:rPr>
              <a:t>33-75</a:t>
            </a:r>
            <a:r>
              <a:rPr lang="zh-CN" altLang="en-US" kern="1200" dirty="0">
                <a:solidFill>
                  <a:schemeClr val="dk1"/>
                </a:solidFill>
                <a:effectLst/>
                <a:latin typeface="+mn-lt"/>
                <a:ea typeface="+mn-ea"/>
                <a:cs typeface="+mn-cs"/>
              </a:rPr>
              <a:t>岁之间</a:t>
            </a:r>
            <a:endParaRPr lang="zh-CN" altLang="zh-CN" kern="1200" dirty="0">
              <a:solidFill>
                <a:schemeClr val="dk1"/>
              </a:solidFill>
              <a:effectLst/>
              <a:latin typeface="+mn-lt"/>
              <a:ea typeface="+mn-ea"/>
              <a:cs typeface="+mn-cs"/>
            </a:endParaRPr>
          </a:p>
        </p:txBody>
      </p:sp>
    </p:spTree>
    <p:extLst>
      <p:ext uri="{BB962C8B-B14F-4D97-AF65-F5344CB8AC3E}">
        <p14:creationId xmlns:p14="http://schemas.microsoft.com/office/powerpoint/2010/main" val="26640071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主要终点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治疗安全性</a:t>
            </a:r>
          </a:p>
        </p:txBody>
      </p:sp>
      <p:graphicFrame>
        <p:nvGraphicFramePr>
          <p:cNvPr id="4" name="表格 3">
            <a:extLst>
              <a:ext uri="{FF2B5EF4-FFF2-40B4-BE49-F238E27FC236}">
                <a16:creationId xmlns:a16="http://schemas.microsoft.com/office/drawing/2014/main" id="{3F8EB5CF-CC6B-D354-24A0-0D44B229ED79}"/>
              </a:ext>
            </a:extLst>
          </p:cNvPr>
          <p:cNvGraphicFramePr>
            <a:graphicFrameLocks noGrp="1"/>
          </p:cNvGraphicFramePr>
          <p:nvPr>
            <p:extLst>
              <p:ext uri="{D42A27DB-BD31-4B8C-83A1-F6EECF244321}">
                <p14:modId xmlns:p14="http://schemas.microsoft.com/office/powerpoint/2010/main" val="4274712859"/>
              </p:ext>
            </p:extLst>
          </p:nvPr>
        </p:nvGraphicFramePr>
        <p:xfrm>
          <a:off x="1137398" y="1522412"/>
          <a:ext cx="9917204" cy="3976222"/>
        </p:xfrm>
        <a:graphic>
          <a:graphicData uri="http://schemas.openxmlformats.org/drawingml/2006/table">
            <a:tbl>
              <a:tblPr firstRow="1" bandRow="1">
                <a:tableStyleId>{EB344D84-9AFB-497E-A393-DC336BA19D2E}</a:tableStyleId>
              </a:tblPr>
              <a:tblGrid>
                <a:gridCol w="2834573">
                  <a:extLst>
                    <a:ext uri="{9D8B030D-6E8A-4147-A177-3AD203B41FA5}">
                      <a16:colId xmlns:a16="http://schemas.microsoft.com/office/drawing/2014/main" val="3589822178"/>
                    </a:ext>
                  </a:extLst>
                </a:gridCol>
                <a:gridCol w="1884648">
                  <a:extLst>
                    <a:ext uri="{9D8B030D-6E8A-4147-A177-3AD203B41FA5}">
                      <a16:colId xmlns:a16="http://schemas.microsoft.com/office/drawing/2014/main" val="3167734846"/>
                    </a:ext>
                  </a:extLst>
                </a:gridCol>
                <a:gridCol w="1763058">
                  <a:extLst>
                    <a:ext uri="{9D8B030D-6E8A-4147-A177-3AD203B41FA5}">
                      <a16:colId xmlns:a16="http://schemas.microsoft.com/office/drawing/2014/main" val="289669283"/>
                    </a:ext>
                  </a:extLst>
                </a:gridCol>
                <a:gridCol w="1740261">
                  <a:extLst>
                    <a:ext uri="{9D8B030D-6E8A-4147-A177-3AD203B41FA5}">
                      <a16:colId xmlns:a16="http://schemas.microsoft.com/office/drawing/2014/main" val="1104941549"/>
                    </a:ext>
                  </a:extLst>
                </a:gridCol>
                <a:gridCol w="1694664">
                  <a:extLst>
                    <a:ext uri="{9D8B030D-6E8A-4147-A177-3AD203B41FA5}">
                      <a16:colId xmlns:a16="http://schemas.microsoft.com/office/drawing/2014/main" val="2458496799"/>
                    </a:ext>
                  </a:extLst>
                </a:gridCol>
              </a:tblGrid>
              <a:tr h="494516">
                <a:tc>
                  <a:txBody>
                    <a:bodyPr/>
                    <a:lstStyle/>
                    <a:p>
                      <a:endParaRPr lang="zh-CN" altLang="en-US" sz="1400" dirty="0"/>
                    </a:p>
                  </a:txBody>
                  <a:tcPr marL="116174" marR="116174" marT="58087" marB="58087"/>
                </a:tc>
                <a:tc>
                  <a:txBody>
                    <a:bodyPr/>
                    <a:lstStyle/>
                    <a:p>
                      <a:pPr algn="ctr"/>
                      <a:r>
                        <a:rPr lang="en-US" altLang="zh-CN" sz="1400" dirty="0"/>
                        <a:t>Overall</a:t>
                      </a:r>
                    </a:p>
                    <a:p>
                      <a:pPr algn="ctr"/>
                      <a:r>
                        <a:rPr lang="en-US" altLang="zh-CN" sz="1400" dirty="0"/>
                        <a:t>(N=46)</a:t>
                      </a:r>
                      <a:endParaRPr lang="zh-CN" altLang="en-US" sz="1400" dirty="0"/>
                    </a:p>
                  </a:txBody>
                  <a:tcPr marL="116174" marR="116174" marT="58087" marB="58087"/>
                </a:tc>
                <a:tc>
                  <a:txBody>
                    <a:bodyPr/>
                    <a:lstStyle/>
                    <a:p>
                      <a:pPr algn="ctr"/>
                      <a:r>
                        <a:rPr lang="zh-CN" altLang="en-US" sz="1400" dirty="0"/>
                        <a:t>来瑞特韦</a:t>
                      </a:r>
                      <a:endParaRPr lang="en-US" altLang="zh-CN" sz="1400" dirty="0"/>
                    </a:p>
                    <a:p>
                      <a:pPr algn="ctr"/>
                      <a:r>
                        <a:rPr lang="zh-CN" altLang="en-US" sz="1400" dirty="0"/>
                        <a:t>（</a:t>
                      </a:r>
                      <a:r>
                        <a:rPr lang="en-US" altLang="zh-CN" sz="1400" dirty="0"/>
                        <a:t>N=5</a:t>
                      </a:r>
                      <a:r>
                        <a:rPr lang="zh-CN" altLang="en-US" sz="1400" dirty="0"/>
                        <a:t>）</a:t>
                      </a:r>
                      <a:endParaRPr lang="en-US" altLang="zh-CN" sz="1400" dirty="0"/>
                    </a:p>
                  </a:txBody>
                  <a:tcPr marL="116174" marR="116174" marT="58087" marB="58087"/>
                </a:tc>
                <a:tc>
                  <a:txBody>
                    <a:bodyPr/>
                    <a:lstStyle/>
                    <a:p>
                      <a:pPr algn="ctr"/>
                      <a:r>
                        <a:rPr lang="zh-CN" altLang="en-US" sz="1400" dirty="0"/>
                        <a:t>莫诺拉韦</a:t>
                      </a:r>
                      <a:endParaRPr lang="en-US" altLang="zh-CN" sz="1400" dirty="0"/>
                    </a:p>
                    <a:p>
                      <a:pPr algn="ctr"/>
                      <a:r>
                        <a:rPr lang="zh-CN" altLang="en-US" sz="1400" dirty="0"/>
                        <a:t>（</a:t>
                      </a:r>
                      <a:r>
                        <a:rPr lang="en-US" altLang="zh-CN" sz="1400" dirty="0"/>
                        <a:t>N=4</a:t>
                      </a:r>
                      <a:r>
                        <a:rPr lang="zh-CN" altLang="en-US" sz="1400" dirty="0"/>
                        <a:t>）</a:t>
                      </a:r>
                    </a:p>
                  </a:txBody>
                  <a:tcPr marL="116174" marR="116174" marT="58087" marB="58087"/>
                </a:tc>
                <a:tc>
                  <a:txBody>
                    <a:bodyPr/>
                    <a:lstStyle/>
                    <a:p>
                      <a:pPr algn="ctr"/>
                      <a:r>
                        <a:rPr lang="en-US" altLang="zh-CN" sz="1400" dirty="0"/>
                        <a:t>Paxlovid</a:t>
                      </a:r>
                    </a:p>
                    <a:p>
                      <a:pPr algn="ctr"/>
                      <a:r>
                        <a:rPr lang="zh-CN" altLang="en-US" sz="1400" dirty="0"/>
                        <a:t>（</a:t>
                      </a:r>
                      <a:r>
                        <a:rPr lang="en-US" altLang="zh-CN" sz="1400" dirty="0"/>
                        <a:t>N=37</a:t>
                      </a:r>
                      <a:r>
                        <a:rPr lang="zh-CN" altLang="en-US" sz="1400" dirty="0"/>
                        <a:t>）</a:t>
                      </a:r>
                    </a:p>
                  </a:txBody>
                  <a:tcPr marL="116174" marR="116174" marT="58087" marB="58087"/>
                </a:tc>
                <a:extLst>
                  <a:ext uri="{0D108BD9-81ED-4DB2-BD59-A6C34878D82A}">
                    <a16:rowId xmlns:a16="http://schemas.microsoft.com/office/drawing/2014/main" val="2511869162"/>
                  </a:ext>
                </a:extLst>
              </a:tr>
              <a:tr h="429166">
                <a:tc>
                  <a:txBody>
                    <a:bodyPr/>
                    <a:lstStyle/>
                    <a:p>
                      <a:r>
                        <a:rPr lang="zh-CN" altLang="en-US" sz="1400" b="1" dirty="0"/>
                        <a:t>随访时间（从入组到出院）</a:t>
                      </a:r>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dirty="0"/>
                    </a:p>
                  </a:txBody>
                  <a:tcPr marL="116174" marR="116174" marT="58087" marB="58087" anchor="ctr"/>
                </a:tc>
                <a:tc>
                  <a:txBody>
                    <a:bodyPr/>
                    <a:lstStyle/>
                    <a:p>
                      <a:endParaRPr lang="zh-CN" altLang="en-US" sz="1400"/>
                    </a:p>
                  </a:txBody>
                  <a:tcPr marL="116174" marR="116174" marT="58087" marB="58087" anchor="ctr"/>
                </a:tc>
                <a:extLst>
                  <a:ext uri="{0D108BD9-81ED-4DB2-BD59-A6C34878D82A}">
                    <a16:rowId xmlns:a16="http://schemas.microsoft.com/office/drawing/2014/main" val="54822858"/>
                  </a:ext>
                </a:extLst>
              </a:tr>
              <a:tr h="429166">
                <a:tc>
                  <a:txBody>
                    <a:bodyPr/>
                    <a:lstStyle/>
                    <a:p>
                      <a:r>
                        <a:rPr lang="en-US" altLang="zh-CN" sz="1400" dirty="0"/>
                        <a:t>Mean ± SD (d)</a:t>
                      </a:r>
                      <a:endParaRPr lang="zh-CN" altLang="en-US" sz="1400" dirty="0"/>
                    </a:p>
                  </a:txBody>
                  <a:tcPr marL="116174" marR="116174" marT="58087" marB="58087" anchor="ctr"/>
                </a:tc>
                <a:tc>
                  <a:txBody>
                    <a:bodyPr/>
                    <a:lstStyle/>
                    <a:p>
                      <a:pPr algn="ctr"/>
                      <a:r>
                        <a:rPr lang="en-US" altLang="zh-CN" sz="1400" dirty="0"/>
                        <a:t>7.0±4.70</a:t>
                      </a:r>
                      <a:endParaRPr lang="zh-CN" altLang="en-US" sz="1400" dirty="0"/>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10.2±1.64</a:t>
                      </a:r>
                      <a:endParaRPr lang="zh-CN" altLang="en-US" sz="1400" dirty="0"/>
                    </a:p>
                  </a:txBody>
                  <a:tcPr marL="116174" marR="116174" marT="58087" marB="58087" anchor="ctr"/>
                </a:tc>
                <a:tc>
                  <a:txBody>
                    <a:bodyPr/>
                    <a:lstStyle/>
                    <a:p>
                      <a:pPr algn="ctr"/>
                      <a:r>
                        <a:rPr lang="en-US" altLang="zh-CN" sz="1400" dirty="0"/>
                        <a:t>4.5±4.04</a:t>
                      </a:r>
                      <a:endParaRPr lang="zh-CN" altLang="en-US" sz="1400" dirty="0"/>
                    </a:p>
                  </a:txBody>
                  <a:tcPr marL="116174" marR="116174" marT="58087" marB="58087" anchor="ctr"/>
                </a:tc>
                <a:tc>
                  <a:txBody>
                    <a:bodyPr/>
                    <a:lstStyle/>
                    <a:p>
                      <a:pPr algn="ctr"/>
                      <a:r>
                        <a:rPr lang="en-US" altLang="zh-CN" sz="1400" dirty="0"/>
                        <a:t>6.8±4.90</a:t>
                      </a:r>
                      <a:endParaRPr lang="zh-CN" altLang="en-US" sz="1400" dirty="0"/>
                    </a:p>
                  </a:txBody>
                  <a:tcPr marL="116174" marR="116174" marT="58087" marB="58087" anchor="ctr"/>
                </a:tc>
                <a:extLst>
                  <a:ext uri="{0D108BD9-81ED-4DB2-BD59-A6C34878D82A}">
                    <a16:rowId xmlns:a16="http://schemas.microsoft.com/office/drawing/2014/main" val="3066250989"/>
                  </a:ext>
                </a:extLst>
              </a:tr>
              <a:tr h="429166">
                <a:tc>
                  <a:txBody>
                    <a:bodyPr/>
                    <a:lstStyle/>
                    <a:p>
                      <a:r>
                        <a:rPr lang="en-US" altLang="zh-CN" sz="1400" dirty="0"/>
                        <a:t>Median (IQR) (d)</a:t>
                      </a:r>
                      <a:endParaRPr lang="zh-CN" altLang="en-US" sz="1400" dirty="0"/>
                    </a:p>
                  </a:txBody>
                  <a:tcPr marL="116174" marR="116174" marT="58087" marB="58087" anchor="ctr"/>
                </a:tc>
                <a:tc>
                  <a:txBody>
                    <a:bodyPr/>
                    <a:lstStyle/>
                    <a:p>
                      <a:pPr algn="ctr"/>
                      <a:r>
                        <a:rPr lang="en-US" altLang="zh-CN" sz="1400" dirty="0"/>
                        <a:t>6.5 (2, 11)</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11 (9, 11)</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3.5 (1.8, 6.3)</a:t>
                      </a:r>
                    </a:p>
                  </a:txBody>
                  <a:tcPr marL="5443" marR="5443" marT="5443" marB="0" anchor="ctr"/>
                </a:tc>
                <a:tc>
                  <a:txBody>
                    <a:bodyPr/>
                    <a:lstStyle/>
                    <a:p>
                      <a:pPr algn="ctr"/>
                      <a:r>
                        <a:rPr lang="en-US" altLang="zh-CN" sz="1400" kern="1200" dirty="0">
                          <a:solidFill>
                            <a:schemeClr val="dk1"/>
                          </a:solidFill>
                          <a:latin typeface="+mn-lt"/>
                          <a:ea typeface="+mn-ea"/>
                          <a:cs typeface="+mn-cs"/>
                        </a:rPr>
                        <a:t>6 (2, 12)</a:t>
                      </a:r>
                      <a:endParaRPr lang="zh-CN" altLang="en-US" sz="1400" kern="1200" dirty="0">
                        <a:solidFill>
                          <a:schemeClr val="dk1"/>
                        </a:solidFill>
                        <a:latin typeface="+mn-lt"/>
                        <a:ea typeface="+mn-ea"/>
                        <a:cs typeface="+mn-cs"/>
                      </a:endParaRPr>
                    </a:p>
                  </a:txBody>
                  <a:tcPr marL="116174" marR="116174" marT="58087" marB="58087" anchor="ctr"/>
                </a:tc>
                <a:extLst>
                  <a:ext uri="{0D108BD9-81ED-4DB2-BD59-A6C34878D82A}">
                    <a16:rowId xmlns:a16="http://schemas.microsoft.com/office/drawing/2014/main" val="1428290270"/>
                  </a:ext>
                </a:extLst>
              </a:tr>
              <a:tr h="4291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400" dirty="0"/>
                        <a:t>Range (d)</a:t>
                      </a:r>
                      <a:endParaRPr lang="zh-CN" altLang="en-US" sz="1400" dirty="0"/>
                    </a:p>
                  </a:txBody>
                  <a:tcPr marL="116174" marR="116174" marT="58087" marB="58087" anchor="ctr"/>
                </a:tc>
                <a:tc>
                  <a:txBody>
                    <a:bodyPr/>
                    <a:lstStyle/>
                    <a:p>
                      <a:pPr algn="ctr"/>
                      <a:r>
                        <a:rPr lang="en-US" altLang="zh-CN" sz="1400" dirty="0"/>
                        <a:t>1,14</a:t>
                      </a:r>
                      <a:endParaRPr lang="zh-CN" altLang="en-US" sz="1400" dirty="0"/>
                    </a:p>
                  </a:txBody>
                  <a:tcPr marL="116174" marR="116174" marT="58087" marB="58087" anchor="ctr"/>
                </a:tc>
                <a:tc>
                  <a:txBody>
                    <a:bodyPr/>
                    <a:lstStyle/>
                    <a:p>
                      <a:pPr algn="ctr"/>
                      <a:r>
                        <a:rPr lang="en-US" altLang="zh-CN" sz="1400" dirty="0"/>
                        <a:t>8,12</a:t>
                      </a:r>
                      <a:endParaRPr lang="zh-CN" altLang="en-US" sz="1400" dirty="0"/>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400" dirty="0"/>
                        <a:t>1,10</a:t>
                      </a:r>
                      <a:endParaRPr lang="zh-CN" altLang="en-US" sz="1400" dirty="0"/>
                    </a:p>
                  </a:txBody>
                  <a:tcPr marL="116174" marR="116174" marT="58087" marB="58087" anchor="ctr"/>
                </a:tc>
                <a:tc>
                  <a:txBody>
                    <a:bodyPr/>
                    <a:lstStyle/>
                    <a:p>
                      <a:pPr algn="ctr"/>
                      <a:r>
                        <a:rPr lang="en-US" altLang="zh-CN" sz="1400" dirty="0"/>
                        <a:t>1,14</a:t>
                      </a:r>
                      <a:endParaRPr lang="zh-CN" altLang="en-US" sz="1400" dirty="0"/>
                    </a:p>
                  </a:txBody>
                  <a:tcPr marL="116174" marR="116174" marT="58087" marB="58087" anchor="ctr"/>
                </a:tc>
                <a:extLst>
                  <a:ext uri="{0D108BD9-81ED-4DB2-BD59-A6C34878D82A}">
                    <a16:rowId xmlns:a16="http://schemas.microsoft.com/office/drawing/2014/main" val="1378246643"/>
                  </a:ext>
                </a:extLst>
              </a:tr>
              <a:tr h="429166">
                <a:tc>
                  <a:txBody>
                    <a:bodyPr/>
                    <a:lstStyle/>
                    <a:p>
                      <a:r>
                        <a:rPr lang="zh-CN" altLang="en-US" sz="1400" b="1" dirty="0"/>
                        <a:t>复合终点</a:t>
                      </a:r>
                    </a:p>
                  </a:txBody>
                  <a:tcPr marL="116174" marR="116174" marT="58087" marB="58087" anchor="ctr"/>
                </a:tc>
                <a:tc>
                  <a:txBody>
                    <a:bodyPr/>
                    <a:lstStyle/>
                    <a:p>
                      <a:pPr algn="ctr"/>
                      <a:endParaRPr lang="zh-CN" altLang="en-US" sz="1400"/>
                    </a:p>
                  </a:txBody>
                  <a:tcPr marL="116174" marR="116174" marT="58087" marB="58087" anchor="ctr"/>
                </a:tc>
                <a:tc>
                  <a:txBody>
                    <a:bodyPr/>
                    <a:lstStyle/>
                    <a:p>
                      <a:pPr algn="ctr"/>
                      <a:endParaRPr lang="zh-CN" altLang="en-US" sz="1400" dirty="0"/>
                    </a:p>
                  </a:txBody>
                  <a:tcPr marL="116174" marR="116174" marT="58087" marB="58087" anchor="ctr"/>
                </a:tc>
                <a:tc>
                  <a:txBody>
                    <a:bodyPr/>
                    <a:lstStyle/>
                    <a:p>
                      <a:pPr algn="ctr"/>
                      <a:endParaRPr lang="zh-CN" altLang="en-US" sz="1400" dirty="0"/>
                    </a:p>
                  </a:txBody>
                  <a:tcPr marL="116174" marR="116174" marT="58087" marB="58087" anchor="ctr"/>
                </a:tc>
                <a:tc>
                  <a:txBody>
                    <a:bodyPr/>
                    <a:lstStyle/>
                    <a:p>
                      <a:pPr algn="ctr"/>
                      <a:endParaRPr lang="zh-CN" altLang="en-US" sz="1400" dirty="0"/>
                    </a:p>
                  </a:txBody>
                  <a:tcPr marL="116174" marR="116174" marT="58087" marB="58087" anchor="ctr"/>
                </a:tc>
                <a:extLst>
                  <a:ext uri="{0D108BD9-81ED-4DB2-BD59-A6C34878D82A}">
                    <a16:rowId xmlns:a16="http://schemas.microsoft.com/office/drawing/2014/main" val="1969930560"/>
                  </a:ext>
                </a:extLst>
              </a:tr>
              <a:tr h="429166">
                <a:tc>
                  <a:txBody>
                    <a:bodyPr/>
                    <a:lstStyle/>
                    <a:p>
                      <a:r>
                        <a:rPr lang="en-US" altLang="zh-CN" sz="1400" dirty="0"/>
                        <a:t>N</a:t>
                      </a:r>
                      <a:r>
                        <a:rPr lang="zh-CN" altLang="en-US" sz="1400" dirty="0"/>
                        <a:t>（</a:t>
                      </a:r>
                      <a:r>
                        <a:rPr lang="en-US" altLang="zh-CN" sz="1400" dirty="0"/>
                        <a:t>%</a:t>
                      </a:r>
                      <a:r>
                        <a:rPr lang="zh-CN" altLang="en-US" sz="1400" dirty="0"/>
                        <a:t>）</a:t>
                      </a:r>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32</a:t>
                      </a:r>
                      <a:r>
                        <a:rPr lang="zh-CN" altLang="en-US" sz="1400" kern="1200" dirty="0">
                          <a:solidFill>
                            <a:schemeClr val="dk1"/>
                          </a:solidFill>
                          <a:latin typeface="+mn-lt"/>
                          <a:ea typeface="+mn-ea"/>
                          <a:cs typeface="+mn-cs"/>
                        </a:rPr>
                        <a:t>（</a:t>
                      </a:r>
                      <a:r>
                        <a:rPr lang="en-US" altLang="zh-CN" sz="1400" kern="1200" dirty="0">
                          <a:solidFill>
                            <a:schemeClr val="dk1"/>
                          </a:solidFill>
                          <a:latin typeface="+mn-lt"/>
                          <a:ea typeface="+mn-ea"/>
                          <a:cs typeface="+mn-cs"/>
                        </a:rPr>
                        <a:t>69.6%</a:t>
                      </a:r>
                      <a:r>
                        <a:rPr lang="zh-CN" altLang="en-US" sz="1400" kern="1200" dirty="0">
                          <a:solidFill>
                            <a:schemeClr val="dk1"/>
                          </a:solidFill>
                          <a:latin typeface="+mn-lt"/>
                          <a:ea typeface="+mn-ea"/>
                          <a:cs typeface="+mn-cs"/>
                        </a:rPr>
                        <a:t>）</a:t>
                      </a:r>
                      <a:endParaRPr lang="en-US" altLang="zh-CN" sz="1400" kern="1200" dirty="0">
                        <a:solidFill>
                          <a:schemeClr val="dk1"/>
                        </a:solidFill>
                        <a:latin typeface="+mn-lt"/>
                        <a:ea typeface="+mn-ea"/>
                        <a:cs typeface="+mn-cs"/>
                      </a:endParaRPr>
                    </a:p>
                  </a:txBody>
                  <a:tcPr marL="5443" marR="5443" marT="5443" marB="0" anchor="ctr"/>
                </a:tc>
                <a:tc>
                  <a:txBody>
                    <a:bodyPr/>
                    <a:lstStyle/>
                    <a:p>
                      <a:pPr algn="ctr" fontAlgn="ctr"/>
                      <a:r>
                        <a:rPr lang="en-US" altLang="zh-CN" sz="1400" kern="1200" dirty="0">
                          <a:solidFill>
                            <a:schemeClr val="dk1"/>
                          </a:solidFill>
                          <a:latin typeface="+mn-lt"/>
                          <a:ea typeface="+mn-ea"/>
                          <a:cs typeface="+mn-cs"/>
                        </a:rPr>
                        <a:t>3</a:t>
                      </a:r>
                      <a:r>
                        <a:rPr lang="zh-CN" altLang="en-US" sz="1400" kern="1200" dirty="0">
                          <a:solidFill>
                            <a:schemeClr val="dk1"/>
                          </a:solidFill>
                          <a:latin typeface="+mn-lt"/>
                          <a:ea typeface="+mn-ea"/>
                          <a:cs typeface="+mn-cs"/>
                        </a:rPr>
                        <a:t>（</a:t>
                      </a:r>
                      <a:r>
                        <a:rPr lang="en-US" altLang="zh-CN" sz="1400" kern="1200" dirty="0">
                          <a:solidFill>
                            <a:schemeClr val="dk1"/>
                          </a:solidFill>
                          <a:latin typeface="+mn-lt"/>
                          <a:ea typeface="+mn-ea"/>
                          <a:cs typeface="+mn-cs"/>
                        </a:rPr>
                        <a:t>60.0%</a:t>
                      </a:r>
                      <a:r>
                        <a:rPr lang="zh-CN" altLang="en-US" sz="1400" kern="1200" dirty="0">
                          <a:solidFill>
                            <a:schemeClr val="dk1"/>
                          </a:solidFill>
                          <a:latin typeface="+mn-lt"/>
                          <a:ea typeface="+mn-ea"/>
                          <a:cs typeface="+mn-cs"/>
                        </a:rPr>
                        <a:t>）</a:t>
                      </a:r>
                      <a:endParaRPr lang="en-US" altLang="zh-CN" sz="1400" kern="1200" dirty="0">
                        <a:solidFill>
                          <a:schemeClr val="dk1"/>
                        </a:solidFill>
                        <a:latin typeface="+mn-lt"/>
                        <a:ea typeface="+mn-ea"/>
                        <a:cs typeface="+mn-cs"/>
                      </a:endParaRPr>
                    </a:p>
                  </a:txBody>
                  <a:tcPr marL="5443" marR="5443" marT="5443" marB="0" anchor="ctr"/>
                </a:tc>
                <a:tc>
                  <a:txBody>
                    <a:bodyPr/>
                    <a:lstStyle/>
                    <a:p>
                      <a:pPr algn="ctr" fontAlgn="ctr"/>
                      <a:r>
                        <a:rPr lang="en-US" altLang="zh-CN" sz="1400" kern="1200" dirty="0">
                          <a:solidFill>
                            <a:schemeClr val="dk1"/>
                          </a:solidFill>
                          <a:latin typeface="+mn-lt"/>
                          <a:ea typeface="+mn-ea"/>
                          <a:cs typeface="+mn-cs"/>
                        </a:rPr>
                        <a:t>3 </a:t>
                      </a:r>
                      <a:r>
                        <a:rPr lang="zh-CN" altLang="en-US" sz="1400" kern="1200" dirty="0">
                          <a:solidFill>
                            <a:schemeClr val="dk1"/>
                          </a:solidFill>
                          <a:latin typeface="+mn-lt"/>
                          <a:ea typeface="+mn-ea"/>
                          <a:cs typeface="+mn-cs"/>
                        </a:rPr>
                        <a:t>（</a:t>
                      </a:r>
                      <a:r>
                        <a:rPr lang="en-US" altLang="zh-CN" sz="1400" kern="1200" dirty="0">
                          <a:solidFill>
                            <a:schemeClr val="dk1"/>
                          </a:solidFill>
                          <a:latin typeface="+mn-lt"/>
                          <a:ea typeface="+mn-ea"/>
                          <a:cs typeface="+mn-cs"/>
                        </a:rPr>
                        <a:t>75.0%</a:t>
                      </a:r>
                      <a:r>
                        <a:rPr lang="zh-CN" altLang="en-US" sz="1400" kern="1200" dirty="0">
                          <a:solidFill>
                            <a:schemeClr val="dk1"/>
                          </a:solidFill>
                          <a:latin typeface="+mn-lt"/>
                          <a:ea typeface="+mn-ea"/>
                          <a:cs typeface="+mn-cs"/>
                        </a:rPr>
                        <a:t>）</a:t>
                      </a:r>
                      <a:endParaRPr lang="en-US" altLang="zh-CN" sz="1400" kern="1200" dirty="0">
                        <a:solidFill>
                          <a:schemeClr val="dk1"/>
                        </a:solidFill>
                        <a:latin typeface="+mn-lt"/>
                        <a:ea typeface="+mn-ea"/>
                        <a:cs typeface="+mn-cs"/>
                      </a:endParaRPr>
                    </a:p>
                  </a:txBody>
                  <a:tcPr marL="5443" marR="5443" marT="5443" marB="0" anchor="ctr"/>
                </a:tc>
                <a:tc>
                  <a:txBody>
                    <a:bodyPr/>
                    <a:lstStyle/>
                    <a:p>
                      <a:pPr algn="ctr" fontAlgn="ctr"/>
                      <a:r>
                        <a:rPr lang="en-US" altLang="zh-CN" sz="1400" kern="1200" dirty="0">
                          <a:solidFill>
                            <a:schemeClr val="dk1"/>
                          </a:solidFill>
                          <a:latin typeface="+mn-lt"/>
                          <a:ea typeface="+mn-ea"/>
                          <a:cs typeface="+mn-cs"/>
                        </a:rPr>
                        <a:t>26</a:t>
                      </a:r>
                      <a:r>
                        <a:rPr lang="zh-CN" altLang="en-US" sz="1400" kern="1200" dirty="0">
                          <a:solidFill>
                            <a:schemeClr val="dk1"/>
                          </a:solidFill>
                          <a:latin typeface="+mn-lt"/>
                          <a:ea typeface="+mn-ea"/>
                          <a:cs typeface="+mn-cs"/>
                        </a:rPr>
                        <a:t>（</a:t>
                      </a:r>
                      <a:r>
                        <a:rPr lang="en-US" altLang="zh-CN" sz="1400" kern="1200" dirty="0">
                          <a:solidFill>
                            <a:schemeClr val="dk1"/>
                          </a:solidFill>
                          <a:latin typeface="+mn-lt"/>
                          <a:ea typeface="+mn-ea"/>
                          <a:cs typeface="+mn-cs"/>
                        </a:rPr>
                        <a:t>70.3%</a:t>
                      </a:r>
                      <a:r>
                        <a:rPr lang="zh-CN" altLang="en-US" sz="1400" kern="1200" dirty="0">
                          <a:solidFill>
                            <a:schemeClr val="dk1"/>
                          </a:solidFill>
                          <a:latin typeface="+mn-lt"/>
                          <a:ea typeface="+mn-ea"/>
                          <a:cs typeface="+mn-cs"/>
                        </a:rPr>
                        <a:t>）</a:t>
                      </a:r>
                      <a:endParaRPr lang="en-US" altLang="zh-CN" sz="1400" kern="1200" dirty="0">
                        <a:solidFill>
                          <a:schemeClr val="dk1"/>
                        </a:solidFill>
                        <a:latin typeface="+mn-lt"/>
                        <a:ea typeface="+mn-ea"/>
                        <a:cs typeface="+mn-cs"/>
                      </a:endParaRPr>
                    </a:p>
                  </a:txBody>
                  <a:tcPr marL="5443" marR="5443" marT="5443" marB="0" anchor="ctr"/>
                </a:tc>
                <a:extLst>
                  <a:ext uri="{0D108BD9-81ED-4DB2-BD59-A6C34878D82A}">
                    <a16:rowId xmlns:a16="http://schemas.microsoft.com/office/drawing/2014/main" val="3455985979"/>
                  </a:ext>
                </a:extLst>
              </a:tr>
              <a:tr h="429166">
                <a:tc>
                  <a:txBody>
                    <a:bodyPr/>
                    <a:lstStyle/>
                    <a:p>
                      <a:r>
                        <a:rPr lang="en-US" altLang="zh-CN" sz="1400" dirty="0"/>
                        <a:t>Mean ± SD (d)</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5.9±2.36</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10.7±1.53</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2.7±2.08</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4.4±3.48</a:t>
                      </a:r>
                    </a:p>
                  </a:txBody>
                  <a:tcPr marL="5443" marR="5443" marT="5443" marB="0" anchor="ctr"/>
                </a:tc>
                <a:extLst>
                  <a:ext uri="{0D108BD9-81ED-4DB2-BD59-A6C34878D82A}">
                    <a16:rowId xmlns:a16="http://schemas.microsoft.com/office/drawing/2014/main" val="1448210135"/>
                  </a:ext>
                </a:extLst>
              </a:tr>
              <a:tr h="42916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400" dirty="0"/>
                        <a:t>Range (d)</a:t>
                      </a:r>
                      <a:endParaRPr lang="zh-CN" altLang="en-US" sz="1400" dirty="0"/>
                    </a:p>
                  </a:txBody>
                  <a:tcPr marL="116174" marR="116174" marT="58087" marB="58087" anchor="ctr"/>
                </a:tc>
                <a:tc>
                  <a:txBody>
                    <a:bodyPr/>
                    <a:lstStyle/>
                    <a:p>
                      <a:pPr algn="ctr" fontAlgn="ctr"/>
                      <a:r>
                        <a:rPr lang="en-US" altLang="zh-CN" sz="1400" kern="1200" dirty="0">
                          <a:solidFill>
                            <a:schemeClr val="dk1"/>
                          </a:solidFill>
                          <a:latin typeface="+mn-lt"/>
                          <a:ea typeface="+mn-ea"/>
                          <a:cs typeface="+mn-cs"/>
                        </a:rPr>
                        <a:t>1,13</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9,12</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1,5</a:t>
                      </a:r>
                    </a:p>
                  </a:txBody>
                  <a:tcPr marL="5443" marR="5443" marT="5443" marB="0" anchor="ctr"/>
                </a:tc>
                <a:tc>
                  <a:txBody>
                    <a:bodyPr/>
                    <a:lstStyle/>
                    <a:p>
                      <a:pPr algn="ctr" fontAlgn="ctr"/>
                      <a:r>
                        <a:rPr lang="en-US" altLang="zh-CN" sz="1400" kern="1200" dirty="0">
                          <a:solidFill>
                            <a:schemeClr val="dk1"/>
                          </a:solidFill>
                          <a:latin typeface="+mn-lt"/>
                          <a:ea typeface="+mn-ea"/>
                          <a:cs typeface="+mn-cs"/>
                        </a:rPr>
                        <a:t>1,13</a:t>
                      </a:r>
                    </a:p>
                  </a:txBody>
                  <a:tcPr marL="5443" marR="5443" marT="5443" marB="0" anchor="ctr"/>
                </a:tc>
                <a:extLst>
                  <a:ext uri="{0D108BD9-81ED-4DB2-BD59-A6C34878D82A}">
                    <a16:rowId xmlns:a16="http://schemas.microsoft.com/office/drawing/2014/main" val="2989285826"/>
                  </a:ext>
                </a:extLst>
              </a:tr>
            </a:tbl>
          </a:graphicData>
        </a:graphic>
      </p:graphicFrame>
      <p:sp>
        <p:nvSpPr>
          <p:cNvPr id="5" name="文本框 4">
            <a:extLst>
              <a:ext uri="{FF2B5EF4-FFF2-40B4-BE49-F238E27FC236}">
                <a16:creationId xmlns:a16="http://schemas.microsoft.com/office/drawing/2014/main" id="{C2874B12-1CDB-E580-C655-2207FD07B86F}"/>
              </a:ext>
            </a:extLst>
          </p:cNvPr>
          <p:cNvSpPr txBox="1"/>
          <p:nvPr/>
        </p:nvSpPr>
        <p:spPr>
          <a:xfrm>
            <a:off x="515938" y="898525"/>
            <a:ext cx="8862291" cy="458908"/>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800" u="sng" kern="1200" dirty="0">
                <a:solidFill>
                  <a:schemeClr val="dk1"/>
                </a:solidFill>
                <a:effectLst/>
                <a:latin typeface="+mn-lt"/>
                <a:ea typeface="+mn-ea"/>
                <a:cs typeface="+mn-cs"/>
              </a:rPr>
              <a:t>主要终点：</a:t>
            </a:r>
            <a:r>
              <a:rPr lang="zh-CN" altLang="en-US" sz="1800" u="none" kern="1200" dirty="0">
                <a:solidFill>
                  <a:schemeClr val="dk1"/>
                </a:solidFill>
                <a:effectLst/>
                <a:latin typeface="+mn-lt"/>
                <a:ea typeface="+mn-ea"/>
                <a:cs typeface="+mn-cs"/>
              </a:rPr>
              <a:t>不良事件、排斥反应（急性</a:t>
            </a:r>
            <a:r>
              <a:rPr lang="en-US" altLang="zh-CN" sz="1800" u="none" kern="1200" dirty="0">
                <a:solidFill>
                  <a:schemeClr val="dk1"/>
                </a:solidFill>
                <a:effectLst/>
                <a:latin typeface="+mn-lt"/>
                <a:ea typeface="+mn-ea"/>
                <a:cs typeface="+mn-cs"/>
              </a:rPr>
              <a:t>/</a:t>
            </a:r>
            <a:r>
              <a:rPr lang="zh-CN" altLang="en-US" sz="1800" u="none" kern="1200" dirty="0">
                <a:solidFill>
                  <a:schemeClr val="dk1"/>
                </a:solidFill>
                <a:effectLst/>
                <a:latin typeface="+mn-lt"/>
                <a:ea typeface="+mn-ea"/>
                <a:cs typeface="+mn-cs"/>
              </a:rPr>
              <a:t>慢性）</a:t>
            </a:r>
            <a:r>
              <a:rPr lang="zh-CN" altLang="en-US" dirty="0">
                <a:solidFill>
                  <a:schemeClr val="dk1"/>
                </a:solidFill>
              </a:rPr>
              <a:t>或</a:t>
            </a:r>
            <a:r>
              <a:rPr lang="zh-CN" altLang="en-US" sz="1800" u="none" kern="1200" dirty="0">
                <a:solidFill>
                  <a:schemeClr val="dk1"/>
                </a:solidFill>
                <a:effectLst/>
                <a:latin typeface="+mn-lt"/>
                <a:ea typeface="+mn-ea"/>
                <a:cs typeface="+mn-cs"/>
              </a:rPr>
              <a:t>死亡</a:t>
            </a:r>
            <a:r>
              <a:rPr lang="zh-CN" altLang="en-US" dirty="0">
                <a:solidFill>
                  <a:schemeClr val="dk1"/>
                </a:solidFill>
              </a:rPr>
              <a:t>的</a:t>
            </a:r>
            <a:r>
              <a:rPr lang="zh-CN" altLang="en-US" dirty="0">
                <a:solidFill>
                  <a:schemeClr val="dk1"/>
                </a:solidFill>
                <a:highlight>
                  <a:srgbClr val="FFFF00"/>
                </a:highlight>
              </a:rPr>
              <a:t>复合发生率</a:t>
            </a:r>
            <a:endParaRPr lang="zh-CN" altLang="zh-CN" sz="1800" u="none" kern="1200" dirty="0">
              <a:solidFill>
                <a:schemeClr val="dk1"/>
              </a:solidFill>
              <a:effectLst/>
              <a:highlight>
                <a:srgbClr val="FFFF00"/>
              </a:highlight>
              <a:latin typeface="+mn-lt"/>
              <a:ea typeface="+mn-ea"/>
              <a:cs typeface="+mn-cs"/>
            </a:endParaRPr>
          </a:p>
        </p:txBody>
      </p:sp>
      <p:sp>
        <p:nvSpPr>
          <p:cNvPr id="3" name="文本框 2">
            <a:extLst>
              <a:ext uri="{FF2B5EF4-FFF2-40B4-BE49-F238E27FC236}">
                <a16:creationId xmlns:a16="http://schemas.microsoft.com/office/drawing/2014/main" id="{11A2C7CF-B50F-E48E-FFA9-38D2FE0E083B}"/>
              </a:ext>
            </a:extLst>
          </p:cNvPr>
          <p:cNvSpPr txBox="1"/>
          <p:nvPr/>
        </p:nvSpPr>
        <p:spPr>
          <a:xfrm>
            <a:off x="515938" y="5719434"/>
            <a:ext cx="10538664" cy="874407"/>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en-US" altLang="zh-CN" dirty="0">
                <a:solidFill>
                  <a:schemeClr val="dk1"/>
                </a:solidFill>
              </a:rPr>
              <a:t>32</a:t>
            </a:r>
            <a:r>
              <a:rPr lang="zh-CN" altLang="en-US" dirty="0">
                <a:solidFill>
                  <a:schemeClr val="dk1"/>
                </a:solidFill>
              </a:rPr>
              <a:t>名受试者发生</a:t>
            </a:r>
            <a:r>
              <a:rPr lang="zh-CN" altLang="en-US" u="none" kern="1200" dirty="0">
                <a:solidFill>
                  <a:schemeClr val="dk1"/>
                </a:solidFill>
                <a:effectLst/>
                <a:latin typeface="+mn-lt"/>
                <a:ea typeface="+mn-ea"/>
                <a:cs typeface="+mn-cs"/>
              </a:rPr>
              <a:t>不良事件、排斥反应（急性</a:t>
            </a:r>
            <a:r>
              <a:rPr lang="en-US" altLang="zh-CN" u="none" kern="1200" dirty="0">
                <a:solidFill>
                  <a:schemeClr val="dk1"/>
                </a:solidFill>
                <a:effectLst/>
                <a:latin typeface="+mn-lt"/>
                <a:ea typeface="+mn-ea"/>
                <a:cs typeface="+mn-cs"/>
              </a:rPr>
              <a:t>/</a:t>
            </a:r>
            <a:r>
              <a:rPr lang="zh-CN" altLang="en-US" u="none" kern="1200" dirty="0">
                <a:solidFill>
                  <a:schemeClr val="dk1"/>
                </a:solidFill>
                <a:effectLst/>
                <a:latin typeface="+mn-lt"/>
                <a:ea typeface="+mn-ea"/>
                <a:cs typeface="+mn-cs"/>
              </a:rPr>
              <a:t>慢性）</a:t>
            </a:r>
            <a:r>
              <a:rPr lang="zh-CN" altLang="en-US" dirty="0">
                <a:solidFill>
                  <a:schemeClr val="dk1"/>
                </a:solidFill>
              </a:rPr>
              <a:t>或</a:t>
            </a:r>
            <a:r>
              <a:rPr lang="zh-CN" altLang="en-US" u="none" kern="1200" dirty="0">
                <a:solidFill>
                  <a:schemeClr val="dk1"/>
                </a:solidFill>
                <a:effectLst/>
                <a:latin typeface="+mn-lt"/>
                <a:ea typeface="+mn-ea"/>
                <a:cs typeface="+mn-cs"/>
              </a:rPr>
              <a:t>死亡，</a:t>
            </a:r>
            <a:r>
              <a:rPr lang="zh-CN" altLang="en-US" dirty="0">
                <a:solidFill>
                  <a:schemeClr val="dk1"/>
                </a:solidFill>
              </a:rPr>
              <a:t>发生率为</a:t>
            </a:r>
            <a:r>
              <a:rPr lang="en-US" altLang="zh-CN" dirty="0">
                <a:solidFill>
                  <a:schemeClr val="dk1"/>
                </a:solidFill>
              </a:rPr>
              <a:t>69.6%</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b="1" dirty="0">
                <a:solidFill>
                  <a:schemeClr val="dk1"/>
                </a:solidFill>
              </a:rPr>
              <a:t>来瑞特韦组相对较低（</a:t>
            </a:r>
            <a:r>
              <a:rPr lang="en-US" altLang="zh-CN" b="1" dirty="0">
                <a:solidFill>
                  <a:schemeClr val="dk1"/>
                </a:solidFill>
              </a:rPr>
              <a:t>60%</a:t>
            </a:r>
            <a:r>
              <a:rPr lang="zh-CN" altLang="en-US" b="1" dirty="0">
                <a:solidFill>
                  <a:schemeClr val="dk1"/>
                </a:solidFill>
              </a:rPr>
              <a:t>）</a:t>
            </a:r>
            <a:r>
              <a:rPr lang="zh-CN" altLang="en-US" dirty="0">
                <a:solidFill>
                  <a:schemeClr val="dk1"/>
                </a:solidFill>
              </a:rPr>
              <a:t>，</a:t>
            </a:r>
            <a:r>
              <a:rPr lang="zh-CN" altLang="en-US" kern="1200" dirty="0">
                <a:solidFill>
                  <a:schemeClr val="dk1"/>
                </a:solidFill>
                <a:effectLst/>
                <a:latin typeface="+mn-lt"/>
                <a:ea typeface="+mn-ea"/>
                <a:cs typeface="+mn-cs"/>
              </a:rPr>
              <a:t>但来瑞特韦组样本量较少，可能会</a:t>
            </a:r>
            <a:r>
              <a:rPr lang="zh-CN" altLang="en-US" b="1" kern="1200" dirty="0">
                <a:solidFill>
                  <a:schemeClr val="dk1"/>
                </a:solidFill>
                <a:effectLst/>
                <a:latin typeface="+mn-lt"/>
                <a:ea typeface="+mn-ea"/>
                <a:cs typeface="+mn-cs"/>
              </a:rPr>
              <a:t>低估复合终点发生率</a:t>
            </a:r>
            <a:endParaRPr lang="zh-CN" altLang="zh-CN" b="1" kern="1200" dirty="0">
              <a:solidFill>
                <a:schemeClr val="dk1"/>
              </a:solidFill>
              <a:effectLst/>
              <a:latin typeface="+mn-lt"/>
              <a:ea typeface="+mn-ea"/>
              <a:cs typeface="+mn-cs"/>
            </a:endParaRPr>
          </a:p>
        </p:txBody>
      </p:sp>
    </p:spTree>
    <p:extLst>
      <p:ext uri="{BB962C8B-B14F-4D97-AF65-F5344CB8AC3E}">
        <p14:creationId xmlns:p14="http://schemas.microsoft.com/office/powerpoint/2010/main" val="36928011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主要终点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治疗安全性</a:t>
            </a:r>
          </a:p>
        </p:txBody>
      </p:sp>
      <p:grpSp>
        <p:nvGrpSpPr>
          <p:cNvPr id="14" name="组合 13">
            <a:extLst>
              <a:ext uri="{FF2B5EF4-FFF2-40B4-BE49-F238E27FC236}">
                <a16:creationId xmlns:a16="http://schemas.microsoft.com/office/drawing/2014/main" id="{3167161C-550E-081C-E8B8-84AA6AAD44B9}"/>
              </a:ext>
            </a:extLst>
          </p:cNvPr>
          <p:cNvGrpSpPr/>
          <p:nvPr/>
        </p:nvGrpSpPr>
        <p:grpSpPr>
          <a:xfrm>
            <a:off x="208533" y="1440665"/>
            <a:ext cx="5966667" cy="3924000"/>
            <a:chOff x="95733" y="1471235"/>
            <a:chExt cx="5966667" cy="3924000"/>
          </a:xfrm>
        </p:grpSpPr>
        <p:grpSp>
          <p:nvGrpSpPr>
            <p:cNvPr id="15" name="组合 14">
              <a:extLst>
                <a:ext uri="{FF2B5EF4-FFF2-40B4-BE49-F238E27FC236}">
                  <a16:creationId xmlns:a16="http://schemas.microsoft.com/office/drawing/2014/main" id="{3B7287EA-E939-C417-C855-A60941914FAD}"/>
                </a:ext>
              </a:extLst>
            </p:cNvPr>
            <p:cNvGrpSpPr/>
            <p:nvPr/>
          </p:nvGrpSpPr>
          <p:grpSpPr>
            <a:xfrm>
              <a:off x="95733" y="1471235"/>
              <a:ext cx="5966667" cy="3924000"/>
              <a:chOff x="318933" y="1682636"/>
              <a:chExt cx="5966667" cy="3681433"/>
            </a:xfrm>
          </p:grpSpPr>
          <p:pic>
            <p:nvPicPr>
              <p:cNvPr id="17" name="图片 16">
                <a:extLst>
                  <a:ext uri="{FF2B5EF4-FFF2-40B4-BE49-F238E27FC236}">
                    <a16:creationId xmlns:a16="http://schemas.microsoft.com/office/drawing/2014/main" id="{D1E8D10B-AA14-AE8F-A490-F50492FBAC34}"/>
                  </a:ext>
                </a:extLst>
              </p:cNvPr>
              <p:cNvPicPr>
                <a:picLocks noChangeAspect="1"/>
              </p:cNvPicPr>
              <p:nvPr/>
            </p:nvPicPr>
            <p:blipFill>
              <a:blip r:embed="rId2"/>
              <a:stretch>
                <a:fillRect/>
              </a:stretch>
            </p:blipFill>
            <p:spPr>
              <a:xfrm>
                <a:off x="318933" y="1682636"/>
                <a:ext cx="5966667" cy="3681433"/>
              </a:xfrm>
              <a:prstGeom prst="rect">
                <a:avLst/>
              </a:prstGeom>
            </p:spPr>
          </p:pic>
          <p:sp>
            <p:nvSpPr>
              <p:cNvPr id="18" name="矩形 17">
                <a:extLst>
                  <a:ext uri="{FF2B5EF4-FFF2-40B4-BE49-F238E27FC236}">
                    <a16:creationId xmlns:a16="http://schemas.microsoft.com/office/drawing/2014/main" id="{FFDB8A1C-7894-E5B4-ECD9-E39DF285174F}"/>
                  </a:ext>
                </a:extLst>
              </p:cNvPr>
              <p:cNvSpPr/>
              <p:nvPr/>
            </p:nvSpPr>
            <p:spPr>
              <a:xfrm>
                <a:off x="1144800" y="1682636"/>
                <a:ext cx="302400" cy="1677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矩形 15">
              <a:extLst>
                <a:ext uri="{FF2B5EF4-FFF2-40B4-BE49-F238E27FC236}">
                  <a16:creationId xmlns:a16="http://schemas.microsoft.com/office/drawing/2014/main" id="{4E56F80C-E51E-0CEA-A5E9-78AC42FA89E3}"/>
                </a:ext>
              </a:extLst>
            </p:cNvPr>
            <p:cNvSpPr/>
            <p:nvPr/>
          </p:nvSpPr>
          <p:spPr>
            <a:xfrm>
              <a:off x="2373057" y="3827115"/>
              <a:ext cx="557344" cy="204885"/>
            </a:xfrm>
            <a:prstGeom prst="rect">
              <a:avLst/>
            </a:prstGeom>
            <a:noFill/>
            <a:ln w="2857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1" name="组合 10">
            <a:extLst>
              <a:ext uri="{FF2B5EF4-FFF2-40B4-BE49-F238E27FC236}">
                <a16:creationId xmlns:a16="http://schemas.microsoft.com/office/drawing/2014/main" id="{7759C631-4F9E-0319-1C5B-2505C79FD884}"/>
              </a:ext>
            </a:extLst>
          </p:cNvPr>
          <p:cNvGrpSpPr/>
          <p:nvPr/>
        </p:nvGrpSpPr>
        <p:grpSpPr>
          <a:xfrm>
            <a:off x="5688000" y="1461416"/>
            <a:ext cx="6360267" cy="3903249"/>
            <a:chOff x="5926822" y="1560644"/>
            <a:chExt cx="5692478" cy="3512259"/>
          </a:xfrm>
        </p:grpSpPr>
        <p:pic>
          <p:nvPicPr>
            <p:cNvPr id="12" name="图片 11">
              <a:extLst>
                <a:ext uri="{FF2B5EF4-FFF2-40B4-BE49-F238E27FC236}">
                  <a16:creationId xmlns:a16="http://schemas.microsoft.com/office/drawing/2014/main" id="{6297F9B7-57B8-F3C2-E7CA-D8C1875A4D04}"/>
                </a:ext>
              </a:extLst>
            </p:cNvPr>
            <p:cNvPicPr>
              <a:picLocks noChangeAspect="1"/>
            </p:cNvPicPr>
            <p:nvPr/>
          </p:nvPicPr>
          <p:blipFill>
            <a:blip r:embed="rId3"/>
            <a:stretch>
              <a:fillRect/>
            </a:stretch>
          </p:blipFill>
          <p:spPr>
            <a:xfrm>
              <a:off x="5926822" y="1560644"/>
              <a:ext cx="5692478" cy="3512259"/>
            </a:xfrm>
            <a:prstGeom prst="rect">
              <a:avLst/>
            </a:prstGeom>
          </p:spPr>
        </p:pic>
        <p:sp>
          <p:nvSpPr>
            <p:cNvPr id="13" name="矩形 12">
              <a:extLst>
                <a:ext uri="{FF2B5EF4-FFF2-40B4-BE49-F238E27FC236}">
                  <a16:creationId xmlns:a16="http://schemas.microsoft.com/office/drawing/2014/main" id="{CD32DFF1-0E3A-480D-3DB0-D27BC2E03C65}"/>
                </a:ext>
              </a:extLst>
            </p:cNvPr>
            <p:cNvSpPr/>
            <p:nvPr/>
          </p:nvSpPr>
          <p:spPr>
            <a:xfrm>
              <a:off x="6585867" y="1569097"/>
              <a:ext cx="302400" cy="17881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文本框 2">
            <a:extLst>
              <a:ext uri="{FF2B5EF4-FFF2-40B4-BE49-F238E27FC236}">
                <a16:creationId xmlns:a16="http://schemas.microsoft.com/office/drawing/2014/main" id="{A5B1F645-971E-9954-AA4A-C4F6EDD9D8BA}"/>
              </a:ext>
            </a:extLst>
          </p:cNvPr>
          <p:cNvSpPr txBox="1"/>
          <p:nvPr/>
        </p:nvSpPr>
        <p:spPr>
          <a:xfrm>
            <a:off x="726584" y="5506854"/>
            <a:ext cx="10738831" cy="1289905"/>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dirty="0">
                <a:solidFill>
                  <a:schemeClr val="dk1"/>
                </a:solidFill>
              </a:rPr>
              <a:t>来瑞特韦组、莫诺拉韦组、</a:t>
            </a:r>
            <a:r>
              <a:rPr lang="en-US" altLang="zh-CN" dirty="0">
                <a:solidFill>
                  <a:schemeClr val="dk1"/>
                </a:solidFill>
              </a:rPr>
              <a:t>Paxlovid</a:t>
            </a:r>
            <a:r>
              <a:rPr lang="zh-CN" altLang="en-US" dirty="0">
                <a:solidFill>
                  <a:schemeClr val="dk1"/>
                </a:solidFill>
              </a:rPr>
              <a:t>组复合终点中位发生时间分别为</a:t>
            </a:r>
            <a:r>
              <a:rPr lang="en-US" altLang="zh-CN" dirty="0">
                <a:solidFill>
                  <a:schemeClr val="dk1"/>
                </a:solidFill>
              </a:rPr>
              <a:t>11.5</a:t>
            </a:r>
            <a:r>
              <a:rPr lang="zh-CN" altLang="en-US" dirty="0">
                <a:solidFill>
                  <a:schemeClr val="dk1"/>
                </a:solidFill>
              </a:rPr>
              <a:t>天、</a:t>
            </a:r>
            <a:r>
              <a:rPr lang="en-US" altLang="zh-CN" dirty="0">
                <a:solidFill>
                  <a:schemeClr val="dk1"/>
                </a:solidFill>
              </a:rPr>
              <a:t>3.5</a:t>
            </a:r>
            <a:r>
              <a:rPr lang="zh-CN" altLang="en-US" dirty="0">
                <a:solidFill>
                  <a:schemeClr val="dk1"/>
                </a:solidFill>
              </a:rPr>
              <a:t>天、</a:t>
            </a:r>
            <a:r>
              <a:rPr lang="en-US" altLang="zh-CN" dirty="0">
                <a:solidFill>
                  <a:schemeClr val="dk1"/>
                </a:solidFill>
              </a:rPr>
              <a:t>6</a:t>
            </a:r>
            <a:r>
              <a:rPr lang="zh-CN" altLang="en-US" dirty="0">
                <a:solidFill>
                  <a:schemeClr val="dk1"/>
                </a:solidFill>
              </a:rPr>
              <a:t>天</a:t>
            </a:r>
            <a:endParaRPr lang="en-US" altLang="zh-CN" dirty="0">
              <a:solidFill>
                <a:schemeClr val="dk1"/>
              </a:solidFill>
            </a:endParaRPr>
          </a:p>
          <a:p>
            <a:pPr marL="285750" indent="-285750">
              <a:lnSpc>
                <a:spcPct val="150000"/>
              </a:lnSpc>
              <a:buFont typeface="Arial" panose="020B0604020202020204" pitchFamily="34" charset="0"/>
              <a:buChar char="•"/>
              <a:defRPr/>
            </a:pPr>
            <a:r>
              <a:rPr lang="zh-CN" altLang="en-US" dirty="0">
                <a:solidFill>
                  <a:schemeClr val="dk1"/>
                </a:solidFill>
              </a:rPr>
              <a:t>来瑞特韦组发生</a:t>
            </a:r>
            <a:r>
              <a:rPr lang="zh-CN" altLang="en-US" b="1" dirty="0">
                <a:solidFill>
                  <a:schemeClr val="dk1"/>
                </a:solidFill>
              </a:rPr>
              <a:t>复合终点时间更长，但样本量较小</a:t>
            </a:r>
            <a:endParaRPr lang="en-US" altLang="zh-CN" b="1" dirty="0">
              <a:solidFill>
                <a:schemeClr val="dk1"/>
              </a:solidFill>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lang="en-US" altLang="zh-CN" sz="1800" kern="1200" dirty="0">
              <a:solidFill>
                <a:schemeClr val="dk1"/>
              </a:solidFill>
              <a:effectLst/>
              <a:latin typeface="+mn-lt"/>
              <a:ea typeface="+mn-ea"/>
              <a:cs typeface="+mn-cs"/>
            </a:endParaRPr>
          </a:p>
        </p:txBody>
      </p:sp>
      <p:sp>
        <p:nvSpPr>
          <p:cNvPr id="19" name="文本框 18">
            <a:extLst>
              <a:ext uri="{FF2B5EF4-FFF2-40B4-BE49-F238E27FC236}">
                <a16:creationId xmlns:a16="http://schemas.microsoft.com/office/drawing/2014/main" id="{64AC7BF5-D844-CF61-55C2-1F17C2E6DB85}"/>
              </a:ext>
            </a:extLst>
          </p:cNvPr>
          <p:cNvSpPr txBox="1"/>
          <p:nvPr/>
        </p:nvSpPr>
        <p:spPr>
          <a:xfrm>
            <a:off x="948287" y="1242814"/>
            <a:ext cx="4739713" cy="338554"/>
          </a:xfrm>
          <a:prstGeom prst="rect">
            <a:avLst/>
          </a:prstGeom>
          <a:noFill/>
        </p:spPr>
        <p:txBody>
          <a:bodyPr wrap="square">
            <a:spAutoFit/>
          </a:bodyPr>
          <a:lstStyle/>
          <a:p>
            <a:pPr marR="0" lvl="0" algn="ctr" defTabSz="914400" rtl="0" eaLnBrk="1" fontAlgn="auto" latinLnBrk="0" hangingPunct="1">
              <a:spcBef>
                <a:spcPts val="0"/>
              </a:spcBef>
              <a:spcAft>
                <a:spcPts val="0"/>
              </a:spcAft>
              <a:buClrTx/>
              <a:buSzTx/>
              <a:tabLst/>
              <a:defRPr/>
            </a:pPr>
            <a:r>
              <a:rPr lang="en-US" altLang="zh-CN" sz="1600" u="sng" kern="1200" dirty="0">
                <a:solidFill>
                  <a:schemeClr val="dk1"/>
                </a:solidFill>
                <a:effectLst/>
                <a:latin typeface="+mn-lt"/>
                <a:ea typeface="+mn-ea"/>
                <a:cs typeface="+mn-cs"/>
              </a:rPr>
              <a:t>D8 </a:t>
            </a:r>
            <a:r>
              <a:rPr lang="zh-CN" altLang="en-US" sz="1600" u="sng" dirty="0">
                <a:solidFill>
                  <a:schemeClr val="dk1"/>
                </a:solidFill>
              </a:rPr>
              <a:t>复合终点的</a:t>
            </a:r>
            <a:r>
              <a:rPr lang="en-US" altLang="zh-CN" sz="1600" u="sng" dirty="0">
                <a:solidFill>
                  <a:schemeClr val="dk1"/>
                </a:solidFill>
              </a:rPr>
              <a:t>KM</a:t>
            </a:r>
            <a:r>
              <a:rPr lang="zh-CN" altLang="en-US" sz="1600" u="sng" dirty="0">
                <a:solidFill>
                  <a:schemeClr val="dk1"/>
                </a:solidFill>
              </a:rPr>
              <a:t>曲线</a:t>
            </a:r>
            <a:endParaRPr lang="en-US" altLang="zh-CN" sz="1600" u="sng" dirty="0">
              <a:solidFill>
                <a:schemeClr val="dk1"/>
              </a:solidFill>
            </a:endParaRPr>
          </a:p>
        </p:txBody>
      </p:sp>
      <p:sp>
        <p:nvSpPr>
          <p:cNvPr id="20" name="文本框 19">
            <a:extLst>
              <a:ext uri="{FF2B5EF4-FFF2-40B4-BE49-F238E27FC236}">
                <a16:creationId xmlns:a16="http://schemas.microsoft.com/office/drawing/2014/main" id="{9E6F72AC-7781-7674-F9EB-A6C031DA3860}"/>
              </a:ext>
            </a:extLst>
          </p:cNvPr>
          <p:cNvSpPr txBox="1"/>
          <p:nvPr/>
        </p:nvSpPr>
        <p:spPr>
          <a:xfrm>
            <a:off x="6957448" y="1242814"/>
            <a:ext cx="3821372" cy="338554"/>
          </a:xfrm>
          <a:prstGeom prst="rect">
            <a:avLst/>
          </a:prstGeom>
          <a:noFill/>
        </p:spPr>
        <p:txBody>
          <a:bodyPr wrap="square">
            <a:spAutoFit/>
          </a:bodyPr>
          <a:lstStyle/>
          <a:p>
            <a:pPr marR="0" lvl="0" algn="ctr" defTabSz="914400" rtl="0" eaLnBrk="1" fontAlgn="auto" latinLnBrk="0" hangingPunct="1">
              <a:spcBef>
                <a:spcPts val="0"/>
              </a:spcBef>
              <a:spcAft>
                <a:spcPts val="0"/>
              </a:spcAft>
              <a:buClrTx/>
              <a:buSzTx/>
              <a:tabLst/>
              <a:defRPr/>
            </a:pPr>
            <a:r>
              <a:rPr lang="en-US" altLang="zh-CN" sz="1600" u="sng" kern="1200" dirty="0">
                <a:solidFill>
                  <a:schemeClr val="dk1"/>
                </a:solidFill>
                <a:effectLst/>
                <a:latin typeface="+mn-lt"/>
                <a:ea typeface="+mn-ea"/>
                <a:cs typeface="+mn-cs"/>
              </a:rPr>
              <a:t>D14 </a:t>
            </a:r>
            <a:r>
              <a:rPr lang="zh-CN" altLang="en-US" sz="1600" u="sng" dirty="0">
                <a:solidFill>
                  <a:schemeClr val="dk1"/>
                </a:solidFill>
              </a:rPr>
              <a:t>复合终点的</a:t>
            </a:r>
            <a:r>
              <a:rPr lang="en-US" altLang="zh-CN" sz="1600" u="sng" dirty="0">
                <a:solidFill>
                  <a:schemeClr val="dk1"/>
                </a:solidFill>
              </a:rPr>
              <a:t>KM</a:t>
            </a:r>
            <a:r>
              <a:rPr lang="zh-CN" altLang="en-US" sz="1600" u="sng" dirty="0">
                <a:solidFill>
                  <a:schemeClr val="dk1"/>
                </a:solidFill>
              </a:rPr>
              <a:t>曲线</a:t>
            </a:r>
            <a:endParaRPr lang="en-US" altLang="zh-CN" sz="1600" u="sng" dirty="0">
              <a:solidFill>
                <a:schemeClr val="dk1"/>
              </a:solidFill>
            </a:endParaRPr>
          </a:p>
        </p:txBody>
      </p:sp>
    </p:spTree>
    <p:extLst>
      <p:ext uri="{BB962C8B-B14F-4D97-AF65-F5344CB8AC3E}">
        <p14:creationId xmlns:p14="http://schemas.microsoft.com/office/powerpoint/2010/main" val="2653759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主要终点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治疗安全性</a:t>
            </a:r>
          </a:p>
        </p:txBody>
      </p:sp>
      <p:sp>
        <p:nvSpPr>
          <p:cNvPr id="10" name="文本框 9">
            <a:extLst>
              <a:ext uri="{FF2B5EF4-FFF2-40B4-BE49-F238E27FC236}">
                <a16:creationId xmlns:a16="http://schemas.microsoft.com/office/drawing/2014/main" id="{2A74DDFB-FEFB-7A14-067A-3B4FE21FFB3B}"/>
              </a:ext>
            </a:extLst>
          </p:cNvPr>
          <p:cNvSpPr txBox="1"/>
          <p:nvPr/>
        </p:nvSpPr>
        <p:spPr>
          <a:xfrm>
            <a:off x="515938" y="5363884"/>
            <a:ext cx="11126462" cy="1289905"/>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dirty="0">
                <a:solidFill>
                  <a:schemeClr val="dk1"/>
                </a:solidFill>
              </a:rPr>
              <a:t>结合</a:t>
            </a:r>
            <a:r>
              <a:rPr lang="en-US" altLang="zh-CN" dirty="0">
                <a:solidFill>
                  <a:schemeClr val="dk1"/>
                </a:solidFill>
              </a:rPr>
              <a:t>KM</a:t>
            </a:r>
            <a:r>
              <a:rPr lang="zh-CN" altLang="en-US" dirty="0">
                <a:solidFill>
                  <a:schemeClr val="dk1"/>
                </a:solidFill>
              </a:rPr>
              <a:t>曲线和</a:t>
            </a:r>
            <a:r>
              <a:rPr lang="en-US" altLang="zh-CN" dirty="0">
                <a:solidFill>
                  <a:schemeClr val="dk1"/>
                </a:solidFill>
              </a:rPr>
              <a:t>Cox</a:t>
            </a:r>
            <a:r>
              <a:rPr lang="zh-CN" altLang="en-US" dirty="0">
                <a:solidFill>
                  <a:schemeClr val="dk1"/>
                </a:solidFill>
              </a:rPr>
              <a:t>模型，三种抗病毒小分子药物在</a:t>
            </a:r>
            <a:r>
              <a:rPr lang="en-US" altLang="zh-CN" dirty="0">
                <a:solidFill>
                  <a:schemeClr val="dk1"/>
                </a:solidFill>
              </a:rPr>
              <a:t>D8</a:t>
            </a:r>
            <a:r>
              <a:rPr lang="zh-CN" altLang="en-US" dirty="0">
                <a:solidFill>
                  <a:schemeClr val="dk1"/>
                </a:solidFill>
              </a:rPr>
              <a:t>的</a:t>
            </a:r>
            <a:r>
              <a:rPr lang="zh-CN" altLang="en-US" sz="1800" u="none" kern="1200" dirty="0">
                <a:solidFill>
                  <a:schemeClr val="dk1"/>
                </a:solidFill>
                <a:effectLst/>
                <a:latin typeface="+mn-lt"/>
                <a:ea typeface="+mn-ea"/>
                <a:cs typeface="+mn-cs"/>
              </a:rPr>
              <a:t>不良事件、排斥反应（急性</a:t>
            </a:r>
            <a:r>
              <a:rPr lang="en-US" altLang="zh-CN" sz="1800" u="none" kern="1200" dirty="0">
                <a:solidFill>
                  <a:schemeClr val="dk1"/>
                </a:solidFill>
                <a:effectLst/>
                <a:latin typeface="+mn-lt"/>
                <a:ea typeface="+mn-ea"/>
                <a:cs typeface="+mn-cs"/>
              </a:rPr>
              <a:t>/</a:t>
            </a:r>
            <a:r>
              <a:rPr lang="zh-CN" altLang="en-US" sz="1800" u="none" kern="1200" dirty="0">
                <a:solidFill>
                  <a:schemeClr val="dk1"/>
                </a:solidFill>
                <a:effectLst/>
                <a:latin typeface="+mn-lt"/>
                <a:ea typeface="+mn-ea"/>
                <a:cs typeface="+mn-cs"/>
              </a:rPr>
              <a:t>慢性）</a:t>
            </a:r>
            <a:r>
              <a:rPr lang="zh-CN" altLang="en-US" dirty="0">
                <a:solidFill>
                  <a:schemeClr val="dk1"/>
                </a:solidFill>
              </a:rPr>
              <a:t>或</a:t>
            </a:r>
            <a:r>
              <a:rPr lang="zh-CN" altLang="en-US" sz="1800" u="none" kern="1200" dirty="0">
                <a:solidFill>
                  <a:schemeClr val="dk1"/>
                </a:solidFill>
                <a:effectLst/>
                <a:latin typeface="+mn-lt"/>
                <a:ea typeface="+mn-ea"/>
                <a:cs typeface="+mn-cs"/>
              </a:rPr>
              <a:t>死亡</a:t>
            </a:r>
            <a:r>
              <a:rPr lang="zh-CN" altLang="en-US" dirty="0">
                <a:solidFill>
                  <a:schemeClr val="dk1"/>
                </a:solidFill>
              </a:rPr>
              <a:t>发生率，</a:t>
            </a:r>
            <a:r>
              <a:rPr lang="zh-CN" altLang="en-US" b="1" dirty="0">
                <a:solidFill>
                  <a:schemeClr val="dk1"/>
                </a:solidFill>
              </a:rPr>
              <a:t>组间比较无统计学意义，</a:t>
            </a:r>
            <a:r>
              <a:rPr lang="zh-CN" altLang="en-US" dirty="0">
                <a:solidFill>
                  <a:schemeClr val="dk1"/>
                </a:solidFill>
              </a:rPr>
              <a:t>并不能说明哪种药物更安全。可能与样本量较小有关</a:t>
            </a:r>
            <a:endParaRPr lang="en-US" altLang="zh-CN" dirty="0">
              <a:solidFill>
                <a:schemeClr val="dk1"/>
              </a:solidFill>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dirty="0">
                <a:solidFill>
                  <a:schemeClr val="dk1"/>
                </a:solidFill>
              </a:rPr>
              <a:t>从风险比（</a:t>
            </a:r>
            <a:r>
              <a:rPr lang="en-US" altLang="zh-CN" dirty="0">
                <a:solidFill>
                  <a:schemeClr val="dk1"/>
                </a:solidFill>
              </a:rPr>
              <a:t>HR</a:t>
            </a:r>
            <a:r>
              <a:rPr lang="zh-CN" altLang="en-US" dirty="0">
                <a:solidFill>
                  <a:schemeClr val="dk1"/>
                </a:solidFill>
              </a:rPr>
              <a:t>）数值上看，相比于</a:t>
            </a:r>
            <a:r>
              <a:rPr lang="en-US" altLang="zh-CN" dirty="0">
                <a:solidFill>
                  <a:schemeClr val="dk1"/>
                </a:solidFill>
              </a:rPr>
              <a:t>Paxlovid</a:t>
            </a:r>
            <a:r>
              <a:rPr lang="zh-CN" altLang="en-US" dirty="0">
                <a:solidFill>
                  <a:schemeClr val="dk1"/>
                </a:solidFill>
              </a:rPr>
              <a:t>，来瑞特韦有结局的</a:t>
            </a:r>
            <a:r>
              <a:rPr lang="zh-CN" altLang="en-US" b="1" dirty="0">
                <a:solidFill>
                  <a:schemeClr val="dk1"/>
                </a:solidFill>
              </a:rPr>
              <a:t>保护因素的趋势</a:t>
            </a:r>
            <a:endParaRPr lang="en-US" altLang="zh-CN" sz="1800" b="1" kern="1200" dirty="0">
              <a:solidFill>
                <a:schemeClr val="dk1"/>
              </a:solidFill>
              <a:effectLst/>
              <a:latin typeface="+mn-lt"/>
              <a:ea typeface="+mn-ea"/>
              <a:cs typeface="+mn-cs"/>
            </a:endParaRPr>
          </a:p>
        </p:txBody>
      </p:sp>
      <p:sp>
        <p:nvSpPr>
          <p:cNvPr id="11" name="文本框 10">
            <a:extLst>
              <a:ext uri="{FF2B5EF4-FFF2-40B4-BE49-F238E27FC236}">
                <a16:creationId xmlns:a16="http://schemas.microsoft.com/office/drawing/2014/main" id="{E5CE8D27-95A1-987F-7944-61E574B47109}"/>
              </a:ext>
            </a:extLst>
          </p:cNvPr>
          <p:cNvSpPr txBox="1"/>
          <p:nvPr/>
        </p:nvSpPr>
        <p:spPr>
          <a:xfrm>
            <a:off x="515938" y="1223922"/>
            <a:ext cx="8862291" cy="458908"/>
          </a:xfrm>
          <a:prstGeom prst="rect">
            <a:avLst/>
          </a:prstGeom>
          <a:noFill/>
        </p:spPr>
        <p:txBody>
          <a:bodyPr wrap="square">
            <a:spAutoFit/>
          </a:bodyPr>
          <a:lstStyle/>
          <a:p>
            <a:pPr marL="285750" indent="-285750">
              <a:lnSpc>
                <a:spcPct val="150000"/>
              </a:lnSpc>
              <a:buFont typeface="Arial" panose="020B0604020202020204" pitchFamily="34" charset="0"/>
              <a:buChar char="•"/>
              <a:defRPr/>
            </a:pPr>
            <a:r>
              <a:rPr lang="en-US" altLang="zh-CN" sz="1800" u="none" kern="1200" dirty="0">
                <a:solidFill>
                  <a:schemeClr val="dk1"/>
                </a:solidFill>
                <a:effectLst/>
                <a:latin typeface="+mn-lt"/>
                <a:ea typeface="+mn-ea"/>
                <a:cs typeface="+mn-cs"/>
              </a:rPr>
              <a:t>Cox</a:t>
            </a:r>
            <a:r>
              <a:rPr lang="zh-CN" altLang="en-US" sz="1800" u="none" kern="1200" dirty="0">
                <a:solidFill>
                  <a:schemeClr val="dk1"/>
                </a:solidFill>
                <a:effectLst/>
                <a:latin typeface="+mn-lt"/>
                <a:ea typeface="+mn-ea"/>
                <a:cs typeface="+mn-cs"/>
              </a:rPr>
              <a:t>比例风险模型，将</a:t>
            </a:r>
            <a:r>
              <a:rPr lang="en-US" altLang="zh-CN" sz="1800" dirty="0"/>
              <a:t>Paxlovid</a:t>
            </a:r>
            <a:r>
              <a:rPr lang="zh-CN" altLang="en-US" sz="1800" dirty="0"/>
              <a:t>组设定为对照组，结局为</a:t>
            </a:r>
            <a:r>
              <a:rPr lang="en-US" altLang="zh-CN" sz="1800" dirty="0"/>
              <a:t>D8</a:t>
            </a:r>
            <a:r>
              <a:rPr lang="zh-CN" altLang="en-US" sz="1800" dirty="0"/>
              <a:t>和</a:t>
            </a:r>
            <a:r>
              <a:rPr lang="en-US" altLang="zh-CN" sz="1800" dirty="0"/>
              <a:t>D14</a:t>
            </a:r>
            <a:r>
              <a:rPr lang="zh-CN" altLang="en-US" sz="1800" dirty="0"/>
              <a:t>复合终点发生率</a:t>
            </a:r>
            <a:endParaRPr lang="en-US" altLang="zh-CN" sz="1800" dirty="0"/>
          </a:p>
        </p:txBody>
      </p:sp>
      <p:graphicFrame>
        <p:nvGraphicFramePr>
          <p:cNvPr id="3" name="表格 2">
            <a:extLst>
              <a:ext uri="{FF2B5EF4-FFF2-40B4-BE49-F238E27FC236}">
                <a16:creationId xmlns:a16="http://schemas.microsoft.com/office/drawing/2014/main" id="{1DD539B5-A1D0-A7D6-3CC5-8AC62DC99DDD}"/>
              </a:ext>
            </a:extLst>
          </p:cNvPr>
          <p:cNvGraphicFramePr>
            <a:graphicFrameLocks noGrp="1"/>
          </p:cNvGraphicFramePr>
          <p:nvPr>
            <p:extLst>
              <p:ext uri="{D42A27DB-BD31-4B8C-83A1-F6EECF244321}">
                <p14:modId xmlns:p14="http://schemas.microsoft.com/office/powerpoint/2010/main" val="2648859527"/>
              </p:ext>
            </p:extLst>
          </p:nvPr>
        </p:nvGraphicFramePr>
        <p:xfrm>
          <a:off x="2571396" y="1874328"/>
          <a:ext cx="7049207" cy="3298057"/>
        </p:xfrm>
        <a:graphic>
          <a:graphicData uri="http://schemas.openxmlformats.org/drawingml/2006/table">
            <a:tbl>
              <a:tblPr firstRow="1" bandRow="1">
                <a:tableStyleId>{EB344D84-9AFB-497E-A393-DC336BA19D2E}</a:tableStyleId>
              </a:tblPr>
              <a:tblGrid>
                <a:gridCol w="2231755">
                  <a:extLst>
                    <a:ext uri="{9D8B030D-6E8A-4147-A177-3AD203B41FA5}">
                      <a16:colId xmlns:a16="http://schemas.microsoft.com/office/drawing/2014/main" val="3589822178"/>
                    </a:ext>
                  </a:extLst>
                </a:gridCol>
                <a:gridCol w="1589757">
                  <a:extLst>
                    <a:ext uri="{9D8B030D-6E8A-4147-A177-3AD203B41FA5}">
                      <a16:colId xmlns:a16="http://schemas.microsoft.com/office/drawing/2014/main" val="289669283"/>
                    </a:ext>
                  </a:extLst>
                </a:gridCol>
                <a:gridCol w="1644555">
                  <a:extLst>
                    <a:ext uri="{9D8B030D-6E8A-4147-A177-3AD203B41FA5}">
                      <a16:colId xmlns:a16="http://schemas.microsoft.com/office/drawing/2014/main" val="1104941549"/>
                    </a:ext>
                  </a:extLst>
                </a:gridCol>
                <a:gridCol w="1583140">
                  <a:extLst>
                    <a:ext uri="{9D8B030D-6E8A-4147-A177-3AD203B41FA5}">
                      <a16:colId xmlns:a16="http://schemas.microsoft.com/office/drawing/2014/main" val="4139703840"/>
                    </a:ext>
                  </a:extLst>
                </a:gridCol>
              </a:tblGrid>
              <a:tr h="471151">
                <a:tc>
                  <a:txBody>
                    <a:bodyPr/>
                    <a:lstStyle/>
                    <a:p>
                      <a:endParaRPr lang="zh-CN" altLang="en-US" sz="1600" dirty="0"/>
                    </a:p>
                  </a:txBody>
                  <a:tcPr marL="116174" marR="116174" marT="58087" marB="58087"/>
                </a:tc>
                <a:tc>
                  <a:txBody>
                    <a:bodyPr/>
                    <a:lstStyle/>
                    <a:p>
                      <a:pPr algn="ctr" fontAlgn="b"/>
                      <a:r>
                        <a:rPr lang="en-US" sz="1600" b="1" kern="1200" dirty="0">
                          <a:solidFill>
                            <a:schemeClr val="lt1"/>
                          </a:solidFill>
                          <a:latin typeface="+mn-lt"/>
                          <a:ea typeface="+mn-ea"/>
                          <a:cs typeface="+mn-cs"/>
                        </a:rPr>
                        <a:t>HR</a:t>
                      </a:r>
                    </a:p>
                  </a:txBody>
                  <a:tcPr marL="5443" marR="5443" marT="5443" marB="0" anchor="ctr"/>
                </a:tc>
                <a:tc>
                  <a:txBody>
                    <a:bodyPr/>
                    <a:lstStyle/>
                    <a:p>
                      <a:pPr algn="ctr" fontAlgn="b"/>
                      <a:r>
                        <a:rPr lang="en-US" sz="1600" b="1" kern="1200" dirty="0">
                          <a:solidFill>
                            <a:schemeClr val="lt1"/>
                          </a:solidFill>
                          <a:latin typeface="+mn-lt"/>
                          <a:ea typeface="+mn-ea"/>
                          <a:cs typeface="+mn-cs"/>
                        </a:rPr>
                        <a:t>95% CI</a:t>
                      </a:r>
                    </a:p>
                  </a:txBody>
                  <a:tcPr marL="5443" marR="5443" marT="5443" marB="0" anchor="ctr"/>
                </a:tc>
                <a:tc>
                  <a:txBody>
                    <a:bodyPr/>
                    <a:lstStyle/>
                    <a:p>
                      <a:pPr algn="ctr" fontAlgn="b"/>
                      <a:r>
                        <a:rPr lang="en-US" sz="1600" b="1" kern="1200" dirty="0" err="1">
                          <a:solidFill>
                            <a:schemeClr val="lt1"/>
                          </a:solidFill>
                          <a:latin typeface="+mn-lt"/>
                          <a:ea typeface="+mn-ea"/>
                          <a:cs typeface="+mn-cs"/>
                        </a:rPr>
                        <a:t>Pr</a:t>
                      </a:r>
                      <a:r>
                        <a:rPr lang="en-US" sz="1600" b="1" kern="1200" dirty="0">
                          <a:solidFill>
                            <a:schemeClr val="lt1"/>
                          </a:solidFill>
                          <a:latin typeface="+mn-lt"/>
                          <a:ea typeface="+mn-ea"/>
                          <a:cs typeface="+mn-cs"/>
                        </a:rPr>
                        <a:t>(&gt;|Z|)</a:t>
                      </a:r>
                    </a:p>
                  </a:txBody>
                  <a:tcPr marL="5443" marR="5443" marT="5443" marB="0" anchor="ctr"/>
                </a:tc>
                <a:extLst>
                  <a:ext uri="{0D108BD9-81ED-4DB2-BD59-A6C34878D82A}">
                    <a16:rowId xmlns:a16="http://schemas.microsoft.com/office/drawing/2014/main" val="2511869162"/>
                  </a:ext>
                </a:extLst>
              </a:tr>
              <a:tr h="471151">
                <a:tc>
                  <a:txBody>
                    <a:bodyPr/>
                    <a:lstStyle/>
                    <a:p>
                      <a:r>
                        <a:rPr lang="en-US" altLang="zh-CN" sz="1600" b="1" dirty="0"/>
                        <a:t>D8-Overall</a:t>
                      </a:r>
                      <a:endParaRPr lang="zh-CN" altLang="en-US" sz="1600" b="1" dirty="0"/>
                    </a:p>
                  </a:txBody>
                  <a:tcPr marL="116174" marR="116174" marT="58087" marB="58087" anchor="ctr"/>
                </a:tc>
                <a:tc>
                  <a:txBody>
                    <a:bodyPr/>
                    <a:lstStyle/>
                    <a:p>
                      <a:endParaRPr lang="zh-CN" altLang="en-US" sz="1600" dirty="0"/>
                    </a:p>
                  </a:txBody>
                  <a:tcPr marL="116174" marR="116174" marT="58087" marB="58087" anchor="ctr"/>
                </a:tc>
                <a:tc>
                  <a:txBody>
                    <a:bodyPr/>
                    <a:lstStyle/>
                    <a:p>
                      <a:endParaRPr lang="zh-CN" altLang="en-US" sz="1600"/>
                    </a:p>
                  </a:txBody>
                  <a:tcPr marL="116174" marR="116174" marT="58087" marB="58087" anchor="ctr"/>
                </a:tc>
                <a:tc>
                  <a:txBody>
                    <a:bodyPr/>
                    <a:lstStyle/>
                    <a:p>
                      <a:pPr algn="ctr"/>
                      <a:endParaRPr lang="zh-CN" altLang="en-US" sz="1600" kern="1200" dirty="0">
                        <a:solidFill>
                          <a:srgbClr val="FF0000"/>
                        </a:solidFill>
                        <a:latin typeface="+mn-lt"/>
                        <a:ea typeface="+mn-ea"/>
                        <a:cs typeface="+mn-cs"/>
                      </a:endParaRPr>
                    </a:p>
                  </a:txBody>
                  <a:tcPr marL="116174" marR="116174" marT="58087" marB="58087" anchor="ctr"/>
                </a:tc>
                <a:extLst>
                  <a:ext uri="{0D108BD9-81ED-4DB2-BD59-A6C34878D82A}">
                    <a16:rowId xmlns:a16="http://schemas.microsoft.com/office/drawing/2014/main" val="54822858"/>
                  </a:ext>
                </a:extLst>
              </a:tr>
              <a:tr h="471151">
                <a:tc>
                  <a:txBody>
                    <a:bodyPr/>
                    <a:lstStyle/>
                    <a:p>
                      <a:r>
                        <a:rPr lang="zh-CN" altLang="en-US" sz="1600" dirty="0"/>
                        <a:t>来瑞特韦</a:t>
                      </a:r>
                    </a:p>
                  </a:txBody>
                  <a:tcPr marL="116174" marR="116174" marT="58087" marB="58087"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0.00</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0.00, Inf</a:t>
                      </a:r>
                      <a:endParaRPr lang="zh-CN" altLang="en-US" sz="1600" kern="1200" dirty="0">
                        <a:solidFill>
                          <a:schemeClr val="dk1"/>
                        </a:solidFill>
                        <a:latin typeface="+mn-lt"/>
                        <a:ea typeface="+mn-ea"/>
                        <a:cs typeface="+mn-cs"/>
                      </a:endParaRPr>
                    </a:p>
                  </a:txBody>
                  <a:tcPr marL="0" marR="0" marT="0" marB="0" anchor="ctr"/>
                </a:tc>
                <a:tc>
                  <a:txBody>
                    <a:bodyPr/>
                    <a:lstStyle/>
                    <a:p>
                      <a:pPr algn="ctr" fontAlgn="b"/>
                      <a:r>
                        <a:rPr lang="en-US" altLang="zh-CN" sz="1600" kern="1200" dirty="0">
                          <a:solidFill>
                            <a:schemeClr val="dk1"/>
                          </a:solidFill>
                          <a:latin typeface="+mn-lt"/>
                          <a:ea typeface="+mn-ea"/>
                          <a:cs typeface="+mn-cs"/>
                        </a:rPr>
                        <a:t>&gt;0.9</a:t>
                      </a:r>
                    </a:p>
                  </a:txBody>
                  <a:tcPr marL="5443" marR="5443" marT="5443" marB="0" anchor="ctr"/>
                </a:tc>
                <a:extLst>
                  <a:ext uri="{0D108BD9-81ED-4DB2-BD59-A6C34878D82A}">
                    <a16:rowId xmlns:a16="http://schemas.microsoft.com/office/drawing/2014/main" val="3066250989"/>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t>莫诺拉韦</a:t>
                      </a:r>
                    </a:p>
                  </a:txBody>
                  <a:tcPr marL="116174" marR="116174" marT="58087" marB="58087"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1.55</a:t>
                      </a:r>
                      <a:endParaRPr lang="zh-CN" altLang="en-US" sz="1600" kern="120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0.47, 5.19</a:t>
                      </a:r>
                      <a:endParaRPr lang="zh-CN" altLang="en-US" sz="1600" kern="1200" dirty="0">
                        <a:solidFill>
                          <a:schemeClr val="dk1"/>
                        </a:solidFill>
                        <a:latin typeface="+mn-lt"/>
                        <a:ea typeface="+mn-ea"/>
                        <a:cs typeface="+mn-cs"/>
                      </a:endParaRPr>
                    </a:p>
                  </a:txBody>
                  <a:tcPr marL="0" marR="0" marT="0" marB="0" anchor="ctr"/>
                </a:tc>
                <a:tc>
                  <a:txBody>
                    <a:bodyPr/>
                    <a:lstStyle/>
                    <a:p>
                      <a:pPr algn="ctr" fontAlgn="b"/>
                      <a:r>
                        <a:rPr lang="en-US" altLang="zh-CN" sz="1600" kern="1200" dirty="0">
                          <a:solidFill>
                            <a:schemeClr val="dk1"/>
                          </a:solidFill>
                          <a:latin typeface="+mn-lt"/>
                          <a:ea typeface="+mn-ea"/>
                          <a:cs typeface="+mn-cs"/>
                        </a:rPr>
                        <a:t>0.5</a:t>
                      </a:r>
                    </a:p>
                  </a:txBody>
                  <a:tcPr marL="5443" marR="5443" marT="5443" marB="0" anchor="ctr"/>
                </a:tc>
                <a:extLst>
                  <a:ext uri="{0D108BD9-81ED-4DB2-BD59-A6C34878D82A}">
                    <a16:rowId xmlns:a16="http://schemas.microsoft.com/office/drawing/2014/main" val="1428290270"/>
                  </a:ext>
                </a:extLst>
              </a:tr>
              <a:tr h="471151">
                <a:tc>
                  <a:txBody>
                    <a:bodyPr/>
                    <a:lstStyle/>
                    <a:p>
                      <a:r>
                        <a:rPr lang="en-US" altLang="zh-CN" sz="1600" b="1" dirty="0"/>
                        <a:t>D8-Overall</a:t>
                      </a:r>
                      <a:endParaRPr lang="zh-CN" altLang="en-US" sz="1600" b="1" dirty="0"/>
                    </a:p>
                  </a:txBody>
                  <a:tcPr marL="116174" marR="116174" marT="58087" marB="58087" anchor="ctr"/>
                </a:tc>
                <a:tc>
                  <a:txBody>
                    <a:bodyPr/>
                    <a:lstStyle/>
                    <a:p>
                      <a:endParaRPr lang="zh-CN" altLang="en-US" sz="1600" dirty="0"/>
                    </a:p>
                  </a:txBody>
                  <a:tcPr marL="116174" marR="116174" marT="58087" marB="58087" anchor="ctr"/>
                </a:tc>
                <a:tc>
                  <a:txBody>
                    <a:bodyPr/>
                    <a:lstStyle/>
                    <a:p>
                      <a:endParaRPr lang="zh-CN" altLang="en-US" sz="1600"/>
                    </a:p>
                  </a:txBody>
                  <a:tcPr marL="116174" marR="116174" marT="58087" marB="58087" anchor="ctr"/>
                </a:tc>
                <a:tc>
                  <a:txBody>
                    <a:bodyPr/>
                    <a:lstStyle/>
                    <a:p>
                      <a:pPr algn="ctr"/>
                      <a:endParaRPr lang="zh-CN" altLang="en-US" sz="1600" kern="1200" dirty="0">
                        <a:solidFill>
                          <a:srgbClr val="FF0000"/>
                        </a:solidFill>
                        <a:latin typeface="+mn-lt"/>
                        <a:ea typeface="+mn-ea"/>
                        <a:cs typeface="+mn-cs"/>
                      </a:endParaRPr>
                    </a:p>
                  </a:txBody>
                  <a:tcPr marL="116174" marR="116174" marT="58087" marB="58087" anchor="ctr"/>
                </a:tc>
                <a:extLst>
                  <a:ext uri="{0D108BD9-81ED-4DB2-BD59-A6C34878D82A}">
                    <a16:rowId xmlns:a16="http://schemas.microsoft.com/office/drawing/2014/main" val="570360538"/>
                  </a:ext>
                </a:extLst>
              </a:tr>
              <a:tr h="471151">
                <a:tc>
                  <a:txBody>
                    <a:bodyPr/>
                    <a:lstStyle/>
                    <a:p>
                      <a:r>
                        <a:rPr lang="zh-CN" altLang="en-US" sz="1600" dirty="0"/>
                        <a:t>来瑞特韦</a:t>
                      </a:r>
                    </a:p>
                  </a:txBody>
                  <a:tcPr marL="116174" marR="116174" marT="58087" marB="58087"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0.60</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0.18, 1.99</a:t>
                      </a:r>
                      <a:endParaRPr lang="zh-CN" altLang="en-US" sz="1600" kern="1200" dirty="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0.4</a:t>
                      </a:r>
                      <a:endParaRPr lang="zh-CN" altLang="en-US" sz="1600" kern="1200">
                        <a:solidFill>
                          <a:schemeClr val="dk1"/>
                        </a:solidFill>
                        <a:latin typeface="+mn-lt"/>
                        <a:ea typeface="+mn-ea"/>
                        <a:cs typeface="+mn-cs"/>
                      </a:endParaRPr>
                    </a:p>
                  </a:txBody>
                  <a:tcPr marL="0" marR="0" marT="0" marB="0" anchor="ctr"/>
                </a:tc>
                <a:extLst>
                  <a:ext uri="{0D108BD9-81ED-4DB2-BD59-A6C34878D82A}">
                    <a16:rowId xmlns:a16="http://schemas.microsoft.com/office/drawing/2014/main" val="225910076"/>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t>莫诺拉韦</a:t>
                      </a:r>
                    </a:p>
                  </a:txBody>
                  <a:tcPr marL="116174" marR="116174" marT="58087" marB="58087"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1.61</a:t>
                      </a:r>
                      <a:endParaRPr lang="zh-CN" altLang="en-US" sz="1600" kern="120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a:solidFill>
                            <a:schemeClr val="dk1"/>
                          </a:solidFill>
                          <a:latin typeface="+mn-lt"/>
                          <a:ea typeface="+mn-ea"/>
                          <a:cs typeface="+mn-cs"/>
                        </a:rPr>
                        <a:t>0.48, 5.39</a:t>
                      </a:r>
                      <a:endParaRPr lang="zh-CN" altLang="en-US" sz="1600" kern="1200">
                        <a:solidFill>
                          <a:schemeClr val="dk1"/>
                        </a:solidFill>
                        <a:latin typeface="+mn-lt"/>
                        <a:ea typeface="+mn-ea"/>
                        <a:cs typeface="+mn-cs"/>
                      </a:endParaRPr>
                    </a:p>
                  </a:txBody>
                  <a:tcPr marL="0" marR="0" marT="0" marB="0" anchor="ctr"/>
                </a:tc>
                <a:tc>
                  <a:txBody>
                    <a:bodyPr/>
                    <a:lstStyle/>
                    <a:p>
                      <a:pPr marL="63500" marR="63500" algn="ctr">
                        <a:spcBef>
                          <a:spcPts val="500"/>
                        </a:spcBef>
                        <a:spcAft>
                          <a:spcPts val="500"/>
                        </a:spcAft>
                      </a:pPr>
                      <a:r>
                        <a:rPr lang="en-US" sz="1600" kern="1200" dirty="0">
                          <a:solidFill>
                            <a:schemeClr val="dk1"/>
                          </a:solidFill>
                          <a:latin typeface="+mn-lt"/>
                          <a:ea typeface="+mn-ea"/>
                          <a:cs typeface="+mn-cs"/>
                        </a:rPr>
                        <a:t>0.4</a:t>
                      </a:r>
                      <a:endParaRPr lang="zh-CN" altLang="en-US" sz="1600" kern="1200" dirty="0">
                        <a:solidFill>
                          <a:schemeClr val="dk1"/>
                        </a:solidFill>
                        <a:latin typeface="+mn-lt"/>
                        <a:ea typeface="+mn-ea"/>
                        <a:cs typeface="+mn-cs"/>
                      </a:endParaRPr>
                    </a:p>
                  </a:txBody>
                  <a:tcPr marL="0" marR="0" marT="0" marB="0" anchor="ctr"/>
                </a:tc>
                <a:extLst>
                  <a:ext uri="{0D108BD9-81ED-4DB2-BD59-A6C34878D82A}">
                    <a16:rowId xmlns:a16="http://schemas.microsoft.com/office/drawing/2014/main" val="1498409306"/>
                  </a:ext>
                </a:extLst>
              </a:tr>
            </a:tbl>
          </a:graphicData>
        </a:graphic>
      </p:graphicFrame>
      <p:sp>
        <p:nvSpPr>
          <p:cNvPr id="4" name="文本框 3">
            <a:extLst>
              <a:ext uri="{FF2B5EF4-FFF2-40B4-BE49-F238E27FC236}">
                <a16:creationId xmlns:a16="http://schemas.microsoft.com/office/drawing/2014/main" id="{689ED39C-B8A9-7233-79C9-A7689813EC0D}"/>
              </a:ext>
            </a:extLst>
          </p:cNvPr>
          <p:cNvSpPr txBox="1"/>
          <p:nvPr/>
        </p:nvSpPr>
        <p:spPr>
          <a:xfrm>
            <a:off x="9620603" y="4876407"/>
            <a:ext cx="2996462" cy="295978"/>
          </a:xfrm>
          <a:prstGeom prst="rect">
            <a:avLst/>
          </a:prstGeom>
          <a:noFill/>
        </p:spPr>
        <p:txBody>
          <a:bodyPr wrap="square">
            <a:spAutoFit/>
          </a:bodyPr>
          <a:lstStyle/>
          <a:p>
            <a:pPr marR="0" lvl="0" algn="l" defTabSz="914400" rtl="0" eaLnBrk="1" fontAlgn="auto" latinLnBrk="0" hangingPunct="1">
              <a:lnSpc>
                <a:spcPct val="150000"/>
              </a:lnSpc>
              <a:spcBef>
                <a:spcPts val="0"/>
              </a:spcBef>
              <a:spcAft>
                <a:spcPts val="0"/>
              </a:spcAft>
              <a:buClrTx/>
              <a:buSzTx/>
              <a:tabLst/>
              <a:defRPr/>
            </a:pPr>
            <a:r>
              <a:rPr lang="en-US" altLang="zh-CN" sz="1000" dirty="0">
                <a:solidFill>
                  <a:schemeClr val="dk1"/>
                </a:solidFill>
              </a:rPr>
              <a:t>*</a:t>
            </a:r>
            <a:r>
              <a:rPr lang="zh-CN" altLang="en-US" sz="1000" dirty="0">
                <a:solidFill>
                  <a:schemeClr val="dk1"/>
                </a:solidFill>
              </a:rPr>
              <a:t>只保留两位数，</a:t>
            </a:r>
            <a:r>
              <a:rPr lang="en-US" altLang="zh-CN" sz="1000" dirty="0">
                <a:solidFill>
                  <a:schemeClr val="dk1"/>
                </a:solidFill>
              </a:rPr>
              <a:t>0.00</a:t>
            </a:r>
            <a:r>
              <a:rPr lang="zh-CN" altLang="en-US" sz="1000" dirty="0">
                <a:solidFill>
                  <a:schemeClr val="dk1"/>
                </a:solidFill>
              </a:rPr>
              <a:t>≠</a:t>
            </a:r>
            <a:r>
              <a:rPr lang="en-US" altLang="zh-CN" sz="1000" dirty="0">
                <a:solidFill>
                  <a:schemeClr val="dk1"/>
                </a:solidFill>
              </a:rPr>
              <a:t>0</a:t>
            </a:r>
            <a:endParaRPr lang="en-US" altLang="zh-CN" sz="1000" kern="1200" dirty="0">
              <a:solidFill>
                <a:schemeClr val="dk1"/>
              </a:solidFill>
              <a:effectLst/>
              <a:latin typeface="+mn-lt"/>
              <a:ea typeface="+mn-ea"/>
              <a:cs typeface="+mn-cs"/>
            </a:endParaRPr>
          </a:p>
        </p:txBody>
      </p:sp>
    </p:spTree>
    <p:extLst>
      <p:ext uri="{BB962C8B-B14F-4D97-AF65-F5344CB8AC3E}">
        <p14:creationId xmlns:p14="http://schemas.microsoft.com/office/powerpoint/2010/main" val="8948233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主要终点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治疗安全性</a:t>
            </a:r>
          </a:p>
        </p:txBody>
      </p:sp>
      <p:graphicFrame>
        <p:nvGraphicFramePr>
          <p:cNvPr id="4" name="表格 3">
            <a:extLst>
              <a:ext uri="{FF2B5EF4-FFF2-40B4-BE49-F238E27FC236}">
                <a16:creationId xmlns:a16="http://schemas.microsoft.com/office/drawing/2014/main" id="{3F8EB5CF-CC6B-D354-24A0-0D44B229ED79}"/>
              </a:ext>
            </a:extLst>
          </p:cNvPr>
          <p:cNvGraphicFramePr>
            <a:graphicFrameLocks noGrp="1"/>
          </p:cNvGraphicFramePr>
          <p:nvPr>
            <p:extLst>
              <p:ext uri="{D42A27DB-BD31-4B8C-83A1-F6EECF244321}">
                <p14:modId xmlns:p14="http://schemas.microsoft.com/office/powerpoint/2010/main" val="1050124612"/>
              </p:ext>
            </p:extLst>
          </p:nvPr>
        </p:nvGraphicFramePr>
        <p:xfrm>
          <a:off x="1473600" y="2270248"/>
          <a:ext cx="9244800" cy="3430760"/>
        </p:xfrm>
        <a:graphic>
          <a:graphicData uri="http://schemas.openxmlformats.org/drawingml/2006/table">
            <a:tbl>
              <a:tblPr firstRow="1" bandRow="1">
                <a:tableStyleId>{EB344D84-9AFB-497E-A393-DC336BA19D2E}</a:tableStyleId>
              </a:tblPr>
              <a:tblGrid>
                <a:gridCol w="3693600">
                  <a:extLst>
                    <a:ext uri="{9D8B030D-6E8A-4147-A177-3AD203B41FA5}">
                      <a16:colId xmlns:a16="http://schemas.microsoft.com/office/drawing/2014/main" val="3589822178"/>
                    </a:ext>
                  </a:extLst>
                </a:gridCol>
                <a:gridCol w="1418400">
                  <a:extLst>
                    <a:ext uri="{9D8B030D-6E8A-4147-A177-3AD203B41FA5}">
                      <a16:colId xmlns:a16="http://schemas.microsoft.com/office/drawing/2014/main" val="3167734846"/>
                    </a:ext>
                  </a:extLst>
                </a:gridCol>
                <a:gridCol w="1396800">
                  <a:extLst>
                    <a:ext uri="{9D8B030D-6E8A-4147-A177-3AD203B41FA5}">
                      <a16:colId xmlns:a16="http://schemas.microsoft.com/office/drawing/2014/main" val="289669283"/>
                    </a:ext>
                  </a:extLst>
                </a:gridCol>
                <a:gridCol w="1346400">
                  <a:extLst>
                    <a:ext uri="{9D8B030D-6E8A-4147-A177-3AD203B41FA5}">
                      <a16:colId xmlns:a16="http://schemas.microsoft.com/office/drawing/2014/main" val="1104941549"/>
                    </a:ext>
                  </a:extLst>
                </a:gridCol>
                <a:gridCol w="1389600">
                  <a:extLst>
                    <a:ext uri="{9D8B030D-6E8A-4147-A177-3AD203B41FA5}">
                      <a16:colId xmlns:a16="http://schemas.microsoft.com/office/drawing/2014/main" val="2458496799"/>
                    </a:ext>
                  </a:extLst>
                </a:gridCol>
              </a:tblGrid>
              <a:tr h="471151">
                <a:tc>
                  <a:txBody>
                    <a:bodyPr/>
                    <a:lstStyle/>
                    <a:p>
                      <a:endParaRPr lang="zh-CN" altLang="en-US" sz="1600" dirty="0"/>
                    </a:p>
                  </a:txBody>
                  <a:tcPr marL="116174" marR="116174" marT="58087" marB="58087"/>
                </a:tc>
                <a:tc>
                  <a:txBody>
                    <a:bodyPr/>
                    <a:lstStyle/>
                    <a:p>
                      <a:pPr algn="ctr"/>
                      <a:r>
                        <a:rPr lang="en-US" altLang="zh-CN" sz="1600" dirty="0"/>
                        <a:t>Overall</a:t>
                      </a:r>
                    </a:p>
                    <a:p>
                      <a:pPr algn="ctr"/>
                      <a:r>
                        <a:rPr lang="en-US" altLang="zh-CN" sz="1600" dirty="0"/>
                        <a:t>(N=46)</a:t>
                      </a:r>
                      <a:endParaRPr lang="zh-CN" altLang="en-US" sz="1600" dirty="0"/>
                    </a:p>
                  </a:txBody>
                  <a:tcPr marL="116174" marR="116174" marT="58087" marB="58087"/>
                </a:tc>
                <a:tc>
                  <a:txBody>
                    <a:bodyPr/>
                    <a:lstStyle/>
                    <a:p>
                      <a:pPr algn="ctr"/>
                      <a:r>
                        <a:rPr lang="zh-CN" altLang="en-US" sz="1600" dirty="0"/>
                        <a:t>来瑞特韦</a:t>
                      </a:r>
                      <a:endParaRPr lang="en-US" altLang="zh-CN" sz="1600" dirty="0"/>
                    </a:p>
                    <a:p>
                      <a:pPr algn="ctr"/>
                      <a:r>
                        <a:rPr lang="zh-CN" altLang="en-US" sz="1600" dirty="0"/>
                        <a:t>（</a:t>
                      </a:r>
                      <a:r>
                        <a:rPr lang="en-US" altLang="zh-CN" sz="1600" dirty="0"/>
                        <a:t>N=5</a:t>
                      </a:r>
                      <a:r>
                        <a:rPr lang="zh-CN" altLang="en-US" sz="1600" dirty="0"/>
                        <a:t>）</a:t>
                      </a:r>
                      <a:endParaRPr lang="en-US" altLang="zh-CN" sz="1600" dirty="0"/>
                    </a:p>
                  </a:txBody>
                  <a:tcPr marL="116174" marR="116174" marT="58087" marB="58087"/>
                </a:tc>
                <a:tc>
                  <a:txBody>
                    <a:bodyPr/>
                    <a:lstStyle/>
                    <a:p>
                      <a:pPr algn="ctr"/>
                      <a:r>
                        <a:rPr lang="zh-CN" altLang="en-US" sz="1600" dirty="0"/>
                        <a:t>莫诺拉韦</a:t>
                      </a:r>
                      <a:endParaRPr lang="en-US" altLang="zh-CN" sz="1600" dirty="0"/>
                    </a:p>
                    <a:p>
                      <a:pPr algn="ctr"/>
                      <a:r>
                        <a:rPr lang="zh-CN" altLang="en-US" sz="1600" dirty="0"/>
                        <a:t>（</a:t>
                      </a:r>
                      <a:r>
                        <a:rPr lang="en-US" altLang="zh-CN" sz="1600" dirty="0"/>
                        <a:t>N=4</a:t>
                      </a:r>
                      <a:r>
                        <a:rPr lang="zh-CN" altLang="en-US" sz="1600" dirty="0"/>
                        <a:t>）</a:t>
                      </a:r>
                    </a:p>
                  </a:txBody>
                  <a:tcPr marL="116174" marR="116174" marT="58087" marB="58087"/>
                </a:tc>
                <a:tc>
                  <a:txBody>
                    <a:bodyPr/>
                    <a:lstStyle/>
                    <a:p>
                      <a:pPr algn="ctr"/>
                      <a:r>
                        <a:rPr lang="en-US" altLang="zh-CN" sz="1600" dirty="0"/>
                        <a:t>Paxlovid</a:t>
                      </a:r>
                    </a:p>
                    <a:p>
                      <a:pPr algn="ctr"/>
                      <a:r>
                        <a:rPr lang="zh-CN" altLang="en-US" sz="1600" dirty="0"/>
                        <a:t>（</a:t>
                      </a:r>
                      <a:r>
                        <a:rPr lang="en-US" altLang="zh-CN" sz="1600" dirty="0"/>
                        <a:t>N=37</a:t>
                      </a:r>
                      <a:r>
                        <a:rPr lang="zh-CN" altLang="en-US" sz="1600" dirty="0"/>
                        <a:t>）</a:t>
                      </a:r>
                    </a:p>
                  </a:txBody>
                  <a:tcPr marL="116174" marR="116174" marT="58087" marB="58087"/>
                </a:tc>
                <a:extLst>
                  <a:ext uri="{0D108BD9-81ED-4DB2-BD59-A6C34878D82A}">
                    <a16:rowId xmlns:a16="http://schemas.microsoft.com/office/drawing/2014/main" val="2511869162"/>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t>D8-</a:t>
                      </a:r>
                      <a:r>
                        <a:rPr lang="zh-CN" altLang="en-US" sz="1600" b="1" dirty="0"/>
                        <a:t>不良事件，</a:t>
                      </a:r>
                      <a:r>
                        <a:rPr lang="en-US" altLang="zh-CN" sz="1600" b="0" dirty="0"/>
                        <a:t>N</a:t>
                      </a:r>
                      <a:r>
                        <a:rPr lang="zh-CN" altLang="en-US" sz="1600" b="0" dirty="0"/>
                        <a:t>（</a:t>
                      </a:r>
                      <a:r>
                        <a:rPr lang="en-US" altLang="zh-CN" sz="1600" b="0" dirty="0"/>
                        <a:t>%</a:t>
                      </a:r>
                      <a:r>
                        <a:rPr lang="zh-CN" altLang="en-US" sz="1600" b="0" dirty="0"/>
                        <a:t>）</a:t>
                      </a:r>
                    </a:p>
                  </a:txBody>
                  <a:tcPr marL="116174" marR="116174" marT="58087" marB="58087" anchor="ctr"/>
                </a:tc>
                <a:tc>
                  <a:txBody>
                    <a:bodyPr/>
                    <a:lstStyle/>
                    <a:p>
                      <a:pPr algn="ctr"/>
                      <a:r>
                        <a:rPr lang="en-US" altLang="zh-CN" sz="1600" dirty="0"/>
                        <a:t>19</a:t>
                      </a:r>
                      <a:r>
                        <a:rPr lang="zh-CN" altLang="en-US" sz="1600" dirty="0"/>
                        <a:t>（</a:t>
                      </a:r>
                      <a:r>
                        <a:rPr lang="en-US" altLang="zh-CN" sz="1600" dirty="0"/>
                        <a:t>41.3%</a:t>
                      </a:r>
                      <a:r>
                        <a:rPr lang="zh-CN" altLang="en-US" sz="1600" dirty="0"/>
                        <a:t>）</a:t>
                      </a:r>
                    </a:p>
                  </a:txBody>
                  <a:tcPr marL="116174" marR="116174" marT="58087" marB="58087" anchor="ctr"/>
                </a:tc>
                <a:tc>
                  <a:txBody>
                    <a:bodyPr/>
                    <a:lstStyle/>
                    <a:p>
                      <a:pPr algn="ctr"/>
                      <a:r>
                        <a:rPr lang="en-US" altLang="zh-CN" sz="1600" dirty="0"/>
                        <a:t>1</a:t>
                      </a:r>
                      <a:r>
                        <a:rPr lang="zh-CN" altLang="en-US" sz="1600" dirty="0"/>
                        <a:t>（</a:t>
                      </a:r>
                      <a:r>
                        <a:rPr lang="en-US" altLang="zh-CN" sz="1600" dirty="0"/>
                        <a:t>20.0%</a:t>
                      </a:r>
                      <a:r>
                        <a:rPr lang="zh-CN" altLang="en-US" sz="1600" dirty="0"/>
                        <a:t>）</a:t>
                      </a:r>
                    </a:p>
                  </a:txBody>
                  <a:tcPr marL="116174" marR="116174" marT="58087" marB="58087" anchor="ctr"/>
                </a:tc>
                <a:tc>
                  <a:txBody>
                    <a:bodyPr/>
                    <a:lstStyle/>
                    <a:p>
                      <a:pPr algn="ctr"/>
                      <a:r>
                        <a:rPr lang="en-US" altLang="zh-CN" sz="1600" dirty="0"/>
                        <a:t>3</a:t>
                      </a:r>
                      <a:r>
                        <a:rPr lang="zh-CN" altLang="en-US" sz="1600" dirty="0"/>
                        <a:t>（</a:t>
                      </a:r>
                      <a:r>
                        <a:rPr lang="en-US" altLang="zh-CN" sz="1600" dirty="0"/>
                        <a:t>75.0%</a:t>
                      </a:r>
                      <a:r>
                        <a:rPr lang="zh-CN" altLang="en-US" sz="1600" dirty="0"/>
                        <a:t>）</a:t>
                      </a:r>
                    </a:p>
                  </a:txBody>
                  <a:tcPr marL="116174" marR="116174" marT="58087" marB="58087" anchor="ctr"/>
                </a:tc>
                <a:tc>
                  <a:txBody>
                    <a:bodyPr/>
                    <a:lstStyle/>
                    <a:p>
                      <a:pPr algn="ctr"/>
                      <a:r>
                        <a:rPr lang="en-US" altLang="zh-CN" sz="1600" dirty="0"/>
                        <a:t>15</a:t>
                      </a:r>
                      <a:r>
                        <a:rPr lang="zh-CN" altLang="en-US" sz="1600" dirty="0"/>
                        <a:t>（</a:t>
                      </a:r>
                      <a:r>
                        <a:rPr lang="en-US" altLang="zh-CN" sz="1600" dirty="0"/>
                        <a:t>40.5%</a:t>
                      </a:r>
                      <a:r>
                        <a:rPr lang="zh-CN" altLang="en-US" sz="1600" dirty="0"/>
                        <a:t>）</a:t>
                      </a:r>
                    </a:p>
                  </a:txBody>
                  <a:tcPr marL="116174" marR="116174" marT="58087" marB="58087" anchor="ctr"/>
                </a:tc>
                <a:extLst>
                  <a:ext uri="{0D108BD9-81ED-4DB2-BD59-A6C34878D82A}">
                    <a16:rowId xmlns:a16="http://schemas.microsoft.com/office/drawing/2014/main" val="54822858"/>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u="none" kern="1200" dirty="0">
                          <a:solidFill>
                            <a:schemeClr val="dk1"/>
                          </a:solidFill>
                          <a:effectLst/>
                          <a:latin typeface="+mn-lt"/>
                          <a:ea typeface="+mn-ea"/>
                          <a:cs typeface="+mn-cs"/>
                        </a:rPr>
                        <a:t>D8-</a:t>
                      </a:r>
                      <a:r>
                        <a:rPr lang="zh-CN" altLang="en-US" sz="1600" b="1" u="none" kern="1200" dirty="0">
                          <a:solidFill>
                            <a:schemeClr val="dk1"/>
                          </a:solidFill>
                          <a:effectLst/>
                          <a:latin typeface="+mn-lt"/>
                          <a:ea typeface="+mn-ea"/>
                          <a:cs typeface="+mn-cs"/>
                        </a:rPr>
                        <a:t>排斥反应（急性</a:t>
                      </a:r>
                      <a:r>
                        <a:rPr lang="en-US" altLang="zh-CN" sz="1600" b="1" u="none" kern="1200" dirty="0">
                          <a:solidFill>
                            <a:schemeClr val="dk1"/>
                          </a:solidFill>
                          <a:effectLst/>
                          <a:latin typeface="+mn-lt"/>
                          <a:ea typeface="+mn-ea"/>
                          <a:cs typeface="+mn-cs"/>
                        </a:rPr>
                        <a:t>/</a:t>
                      </a:r>
                      <a:r>
                        <a:rPr lang="zh-CN" altLang="en-US" sz="1600" b="1" u="none" kern="1200" dirty="0">
                          <a:solidFill>
                            <a:schemeClr val="dk1"/>
                          </a:solidFill>
                          <a:effectLst/>
                          <a:latin typeface="+mn-lt"/>
                          <a:ea typeface="+mn-ea"/>
                          <a:cs typeface="+mn-cs"/>
                        </a:rPr>
                        <a:t>慢性）</a:t>
                      </a:r>
                      <a:r>
                        <a:rPr lang="zh-CN" altLang="en-US" sz="1600" b="1" dirty="0"/>
                        <a:t>，</a:t>
                      </a:r>
                      <a:r>
                        <a:rPr lang="en-US" altLang="zh-CN" sz="1600" b="0" dirty="0"/>
                        <a:t>N</a:t>
                      </a:r>
                      <a:r>
                        <a:rPr lang="zh-CN" altLang="en-US" sz="1600" b="0" dirty="0"/>
                        <a:t>（</a:t>
                      </a:r>
                      <a:r>
                        <a:rPr lang="en-US" altLang="zh-CN" sz="1600" b="0" dirty="0"/>
                        <a:t>%</a:t>
                      </a:r>
                      <a:r>
                        <a:rPr lang="zh-CN" altLang="en-US" sz="1600" b="0" dirty="0"/>
                        <a:t>）</a:t>
                      </a:r>
                    </a:p>
                  </a:txBody>
                  <a:tcPr marL="116174" marR="116174" marT="58087" marB="58087" anchor="ctr"/>
                </a:tc>
                <a:tc>
                  <a:txBody>
                    <a:bodyPr/>
                    <a:lstStyle/>
                    <a:p>
                      <a:pPr algn="ctr"/>
                      <a:r>
                        <a:rPr lang="en-US" altLang="zh-CN" sz="1600" dirty="0"/>
                        <a:t>8</a:t>
                      </a:r>
                      <a:r>
                        <a:rPr lang="zh-CN" altLang="en-US" sz="1600" dirty="0"/>
                        <a:t>（</a:t>
                      </a:r>
                      <a:r>
                        <a:rPr lang="en-US" altLang="zh-CN" sz="1600" dirty="0"/>
                        <a:t>17.4%</a:t>
                      </a:r>
                      <a:r>
                        <a:rPr lang="zh-CN" altLang="en-US" sz="1600" dirty="0"/>
                        <a:t>）</a:t>
                      </a:r>
                    </a:p>
                  </a:txBody>
                  <a:tcPr marL="116174" marR="116174" marT="58087" marB="58087" anchor="ctr"/>
                </a:tc>
                <a:tc>
                  <a:txBody>
                    <a:bodyPr/>
                    <a:lstStyle/>
                    <a:p>
                      <a:pPr algn="ctr"/>
                      <a:r>
                        <a:rPr lang="en-US" altLang="zh-CN" sz="1600" dirty="0"/>
                        <a:t>0</a:t>
                      </a:r>
                      <a:endParaRPr lang="zh-CN" altLang="en-US" sz="1600" dirty="0"/>
                    </a:p>
                  </a:txBody>
                  <a:tcPr marL="116174" marR="116174" marT="58087" marB="58087" anchor="ctr"/>
                </a:tc>
                <a:tc>
                  <a:txBody>
                    <a:bodyPr/>
                    <a:lstStyle/>
                    <a:p>
                      <a:pPr algn="ctr"/>
                      <a:r>
                        <a:rPr lang="en-US" altLang="zh-CN" sz="1600" dirty="0"/>
                        <a:t>0</a:t>
                      </a:r>
                      <a:endParaRPr lang="zh-CN" altLang="en-US" sz="1600" dirty="0"/>
                    </a:p>
                  </a:txBody>
                  <a:tcPr marL="116174" marR="116174" marT="58087" marB="58087" anchor="ctr"/>
                </a:tc>
                <a:tc>
                  <a:txBody>
                    <a:bodyPr/>
                    <a:lstStyle/>
                    <a:p>
                      <a:pPr algn="ctr"/>
                      <a:r>
                        <a:rPr lang="en-US" altLang="zh-CN" sz="1600" dirty="0"/>
                        <a:t>8</a:t>
                      </a:r>
                      <a:r>
                        <a:rPr lang="zh-CN" altLang="en-US" sz="1600" dirty="0"/>
                        <a:t>（</a:t>
                      </a:r>
                      <a:r>
                        <a:rPr lang="en-US" altLang="zh-CN" sz="1600" dirty="0"/>
                        <a:t>21.6%</a:t>
                      </a:r>
                      <a:r>
                        <a:rPr lang="zh-CN" altLang="en-US" sz="1600" dirty="0"/>
                        <a:t>）</a:t>
                      </a:r>
                    </a:p>
                  </a:txBody>
                  <a:tcPr marL="116174" marR="116174" marT="58087" marB="58087" anchor="ctr"/>
                </a:tc>
                <a:extLst>
                  <a:ext uri="{0D108BD9-81ED-4DB2-BD59-A6C34878D82A}">
                    <a16:rowId xmlns:a16="http://schemas.microsoft.com/office/drawing/2014/main" val="3066250989"/>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t>D8-</a:t>
                      </a:r>
                      <a:r>
                        <a:rPr lang="zh-CN" altLang="en-US" sz="1600" b="1" dirty="0"/>
                        <a:t>死亡，</a:t>
                      </a:r>
                      <a:r>
                        <a:rPr lang="en-US" altLang="zh-CN" sz="1600" b="0" dirty="0"/>
                        <a:t>N</a:t>
                      </a:r>
                      <a:r>
                        <a:rPr lang="zh-CN" altLang="en-US" sz="1600" b="0" dirty="0"/>
                        <a:t>（</a:t>
                      </a:r>
                      <a:r>
                        <a:rPr lang="en-US" altLang="zh-CN" sz="1600" b="0" dirty="0"/>
                        <a:t>%</a:t>
                      </a:r>
                      <a:r>
                        <a:rPr lang="zh-CN" altLang="en-US" sz="1600" b="0" dirty="0"/>
                        <a:t>）</a:t>
                      </a:r>
                    </a:p>
                  </a:txBody>
                  <a:tcPr marL="116174" marR="116174" marT="58087" marB="58087" anchor="ctr"/>
                </a:tc>
                <a:tc>
                  <a:txBody>
                    <a:bodyPr/>
                    <a:lstStyle/>
                    <a:p>
                      <a:pPr algn="ctr"/>
                      <a:r>
                        <a:rPr lang="en-US" altLang="zh-CN" sz="1600" dirty="0"/>
                        <a:t>0</a:t>
                      </a:r>
                      <a:endParaRPr lang="zh-CN" altLang="en-US" sz="1600" dirty="0"/>
                    </a:p>
                  </a:txBody>
                  <a:tcPr marL="116174" marR="116174" marT="58087" marB="58087" anchor="ctr"/>
                </a:tc>
                <a:tc>
                  <a:txBody>
                    <a:bodyPr/>
                    <a:lstStyle/>
                    <a:p>
                      <a:pPr algn="ctr"/>
                      <a:r>
                        <a:rPr lang="en-US" altLang="zh-CN" sz="1600" dirty="0"/>
                        <a:t>0</a:t>
                      </a:r>
                      <a:endParaRPr lang="zh-CN" altLang="en-US" sz="1600" dirty="0"/>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t>0</a:t>
                      </a:r>
                      <a:endParaRPr lang="zh-CN" altLang="en-US" sz="1600" dirty="0"/>
                    </a:p>
                  </a:txBody>
                  <a:tcPr marL="116174" marR="116174" marT="58087" marB="58087" anchor="ctr"/>
                </a:tc>
                <a:tc>
                  <a:txBody>
                    <a:bodyPr/>
                    <a:lstStyle/>
                    <a:p>
                      <a:pPr algn="ctr"/>
                      <a:r>
                        <a:rPr lang="en-US" altLang="zh-CN" sz="1600" dirty="0"/>
                        <a:t>0</a:t>
                      </a:r>
                      <a:endParaRPr lang="zh-CN" altLang="en-US" sz="1600" dirty="0"/>
                    </a:p>
                  </a:txBody>
                  <a:tcPr marL="116174" marR="116174" marT="58087" marB="58087" anchor="ctr"/>
                </a:tc>
                <a:extLst>
                  <a:ext uri="{0D108BD9-81ED-4DB2-BD59-A6C34878D82A}">
                    <a16:rowId xmlns:a16="http://schemas.microsoft.com/office/drawing/2014/main" val="1428290270"/>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t>D14-</a:t>
                      </a:r>
                      <a:r>
                        <a:rPr lang="zh-CN" altLang="en-US" sz="1600" b="1" dirty="0"/>
                        <a:t>不良事件，</a:t>
                      </a:r>
                      <a:r>
                        <a:rPr lang="en-US" altLang="zh-CN" sz="1600" b="0" dirty="0"/>
                        <a:t>N</a:t>
                      </a:r>
                      <a:r>
                        <a:rPr lang="zh-CN" altLang="en-US" sz="1600" b="0" dirty="0"/>
                        <a:t>（</a:t>
                      </a:r>
                      <a:r>
                        <a:rPr lang="en-US" altLang="zh-CN" sz="1600" b="0" dirty="0"/>
                        <a:t>%</a:t>
                      </a:r>
                      <a:r>
                        <a:rPr lang="zh-CN" altLang="en-US" sz="1600" b="0" dirty="0"/>
                        <a:t>）</a:t>
                      </a:r>
                    </a:p>
                  </a:txBody>
                  <a:tcPr marL="116174" marR="116174" marT="58087" marB="58087" anchor="ctr"/>
                </a:tc>
                <a:tc>
                  <a:txBody>
                    <a:bodyPr/>
                    <a:lstStyle/>
                    <a:p>
                      <a:pPr algn="ctr"/>
                      <a:r>
                        <a:rPr lang="en-US" altLang="zh-CN" sz="1600" dirty="0"/>
                        <a:t>24</a:t>
                      </a:r>
                      <a:r>
                        <a:rPr lang="zh-CN" altLang="en-US" sz="1600" dirty="0"/>
                        <a:t>（</a:t>
                      </a:r>
                      <a:r>
                        <a:rPr lang="en-US" altLang="zh-CN" sz="1600" dirty="0"/>
                        <a:t>52.2%</a:t>
                      </a:r>
                      <a:r>
                        <a:rPr lang="zh-CN" altLang="en-US" sz="1600" dirty="0"/>
                        <a:t>）</a:t>
                      </a:r>
                    </a:p>
                  </a:txBody>
                  <a:tcPr marL="116174" marR="116174" marT="58087" marB="58087" anchor="ctr"/>
                </a:tc>
                <a:tc>
                  <a:txBody>
                    <a:bodyPr/>
                    <a:lstStyle/>
                    <a:p>
                      <a:pPr algn="ctr"/>
                      <a:r>
                        <a:rPr lang="en-US" altLang="zh-CN" sz="1600" dirty="0"/>
                        <a:t>2</a:t>
                      </a:r>
                      <a:r>
                        <a:rPr lang="zh-CN" altLang="en-US" sz="1600" dirty="0"/>
                        <a:t>（</a:t>
                      </a:r>
                      <a:r>
                        <a:rPr lang="en-US" altLang="zh-CN" sz="1600" dirty="0"/>
                        <a:t>40.0%</a:t>
                      </a:r>
                      <a:r>
                        <a:rPr lang="zh-CN" altLang="en-US" sz="1600" dirty="0"/>
                        <a:t>）</a:t>
                      </a:r>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t>3</a:t>
                      </a:r>
                      <a:r>
                        <a:rPr lang="zh-CN" altLang="en-US" sz="1600" dirty="0"/>
                        <a:t>（</a:t>
                      </a:r>
                      <a:r>
                        <a:rPr lang="en-US" altLang="zh-CN" sz="1600" dirty="0"/>
                        <a:t>75.0%</a:t>
                      </a:r>
                      <a:r>
                        <a:rPr lang="zh-CN" altLang="en-US" sz="1600" dirty="0"/>
                        <a:t>）</a:t>
                      </a:r>
                    </a:p>
                  </a:txBody>
                  <a:tcPr marL="116174" marR="116174" marT="58087" marB="58087" anchor="ctr"/>
                </a:tc>
                <a:tc>
                  <a:txBody>
                    <a:bodyPr/>
                    <a:lstStyle/>
                    <a:p>
                      <a:pPr algn="ctr"/>
                      <a:r>
                        <a:rPr lang="en-US" altLang="zh-CN" sz="1600" dirty="0"/>
                        <a:t>19</a:t>
                      </a:r>
                      <a:r>
                        <a:rPr lang="zh-CN" altLang="en-US" sz="1600" dirty="0"/>
                        <a:t>（</a:t>
                      </a:r>
                      <a:r>
                        <a:rPr lang="en-US" altLang="zh-CN" sz="1600" dirty="0"/>
                        <a:t>51.4%</a:t>
                      </a:r>
                      <a:r>
                        <a:rPr lang="zh-CN" altLang="en-US" sz="1600" dirty="0"/>
                        <a:t>）</a:t>
                      </a:r>
                    </a:p>
                  </a:txBody>
                  <a:tcPr marL="116174" marR="116174" marT="58087" marB="58087" anchor="ctr"/>
                </a:tc>
                <a:extLst>
                  <a:ext uri="{0D108BD9-81ED-4DB2-BD59-A6C34878D82A}">
                    <a16:rowId xmlns:a16="http://schemas.microsoft.com/office/drawing/2014/main" val="3235082092"/>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u="none" kern="1200" dirty="0">
                          <a:solidFill>
                            <a:schemeClr val="dk1"/>
                          </a:solidFill>
                          <a:effectLst/>
                          <a:latin typeface="+mn-lt"/>
                          <a:ea typeface="+mn-ea"/>
                          <a:cs typeface="+mn-cs"/>
                        </a:rPr>
                        <a:t>D14-</a:t>
                      </a:r>
                      <a:r>
                        <a:rPr lang="zh-CN" altLang="en-US" sz="1600" b="1" u="none" kern="1200" dirty="0">
                          <a:solidFill>
                            <a:schemeClr val="dk1"/>
                          </a:solidFill>
                          <a:effectLst/>
                          <a:latin typeface="+mn-lt"/>
                          <a:ea typeface="+mn-ea"/>
                          <a:cs typeface="+mn-cs"/>
                        </a:rPr>
                        <a:t>排斥反应（急性</a:t>
                      </a:r>
                      <a:r>
                        <a:rPr lang="en-US" altLang="zh-CN" sz="1600" b="1" u="none" kern="1200" dirty="0">
                          <a:solidFill>
                            <a:schemeClr val="dk1"/>
                          </a:solidFill>
                          <a:effectLst/>
                          <a:latin typeface="+mn-lt"/>
                          <a:ea typeface="+mn-ea"/>
                          <a:cs typeface="+mn-cs"/>
                        </a:rPr>
                        <a:t>/</a:t>
                      </a:r>
                      <a:r>
                        <a:rPr lang="zh-CN" altLang="en-US" sz="1600" b="1" u="none" kern="1200" dirty="0">
                          <a:solidFill>
                            <a:schemeClr val="dk1"/>
                          </a:solidFill>
                          <a:effectLst/>
                          <a:latin typeface="+mn-lt"/>
                          <a:ea typeface="+mn-ea"/>
                          <a:cs typeface="+mn-cs"/>
                        </a:rPr>
                        <a:t>慢性）</a:t>
                      </a:r>
                      <a:r>
                        <a:rPr lang="zh-CN" altLang="en-US" sz="1600" b="1" dirty="0"/>
                        <a:t>，</a:t>
                      </a:r>
                      <a:r>
                        <a:rPr lang="en-US" altLang="zh-CN" sz="1600" b="0" dirty="0"/>
                        <a:t>N</a:t>
                      </a:r>
                      <a:r>
                        <a:rPr lang="zh-CN" altLang="en-US" sz="1600" b="0" dirty="0"/>
                        <a:t>（</a:t>
                      </a:r>
                      <a:r>
                        <a:rPr lang="en-US" altLang="zh-CN" sz="1600" b="0" dirty="0"/>
                        <a:t>%</a:t>
                      </a:r>
                      <a:r>
                        <a:rPr lang="zh-CN" altLang="en-US" sz="1600" b="0" dirty="0"/>
                        <a:t>）</a:t>
                      </a:r>
                    </a:p>
                  </a:txBody>
                  <a:tcPr marL="116174" marR="116174" marT="58087" marB="58087" anchor="ctr"/>
                </a:tc>
                <a:tc>
                  <a:txBody>
                    <a:bodyPr/>
                    <a:lstStyle/>
                    <a:p>
                      <a:pPr algn="ctr"/>
                      <a:r>
                        <a:rPr lang="en-US" altLang="zh-CN" sz="1600" dirty="0"/>
                        <a:t>9</a:t>
                      </a:r>
                      <a:r>
                        <a:rPr lang="zh-CN" altLang="en-US" sz="1600" dirty="0"/>
                        <a:t>（</a:t>
                      </a:r>
                      <a:r>
                        <a:rPr lang="en-US" altLang="zh-CN" sz="1600" dirty="0"/>
                        <a:t>19.6%</a:t>
                      </a:r>
                      <a:r>
                        <a:rPr lang="zh-CN" altLang="en-US" sz="1600" dirty="0"/>
                        <a:t>）</a:t>
                      </a:r>
                    </a:p>
                  </a:txBody>
                  <a:tcPr marL="116174" marR="116174" marT="58087" marB="58087" anchor="ctr"/>
                </a:tc>
                <a:tc>
                  <a:txBody>
                    <a:bodyPr/>
                    <a:lstStyle/>
                    <a:p>
                      <a:pPr algn="ctr"/>
                      <a:r>
                        <a:rPr lang="en-US" altLang="zh-CN" sz="1600" dirty="0"/>
                        <a:t>1</a:t>
                      </a:r>
                      <a:r>
                        <a:rPr lang="zh-CN" altLang="en-US" sz="1600" dirty="0"/>
                        <a:t>（</a:t>
                      </a:r>
                      <a:r>
                        <a:rPr lang="en-US" altLang="zh-CN" sz="1600" dirty="0"/>
                        <a:t>20.0%</a:t>
                      </a:r>
                      <a:r>
                        <a:rPr lang="zh-CN" altLang="en-US" sz="1600" dirty="0"/>
                        <a:t>）</a:t>
                      </a:r>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t>0</a:t>
                      </a:r>
                      <a:endParaRPr lang="zh-CN" altLang="en-US" sz="1600" dirty="0"/>
                    </a:p>
                  </a:txBody>
                  <a:tcPr marL="116174" marR="116174" marT="58087" marB="58087" anchor="ctr"/>
                </a:tc>
                <a:tc>
                  <a:txBody>
                    <a:bodyPr/>
                    <a:lstStyle/>
                    <a:p>
                      <a:pPr algn="ctr"/>
                      <a:r>
                        <a:rPr lang="en-US" altLang="zh-CN" sz="1600" dirty="0"/>
                        <a:t>8</a:t>
                      </a:r>
                      <a:r>
                        <a:rPr lang="zh-CN" altLang="en-US" sz="1600" dirty="0"/>
                        <a:t>（</a:t>
                      </a:r>
                      <a:r>
                        <a:rPr lang="en-US" altLang="zh-CN" sz="1600" dirty="0"/>
                        <a:t>21.6%</a:t>
                      </a:r>
                      <a:r>
                        <a:rPr lang="zh-CN" altLang="en-US" sz="1600" dirty="0"/>
                        <a:t>）</a:t>
                      </a:r>
                    </a:p>
                  </a:txBody>
                  <a:tcPr marL="116174" marR="116174" marT="58087" marB="58087" anchor="ctr"/>
                </a:tc>
                <a:extLst>
                  <a:ext uri="{0D108BD9-81ED-4DB2-BD59-A6C34878D82A}">
                    <a16:rowId xmlns:a16="http://schemas.microsoft.com/office/drawing/2014/main" val="1927877193"/>
                  </a:ext>
                </a:extLst>
              </a:tr>
              <a:tr h="47115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1" dirty="0"/>
                        <a:t>D14-</a:t>
                      </a:r>
                      <a:r>
                        <a:rPr lang="zh-CN" altLang="en-US" sz="1600" b="1" dirty="0"/>
                        <a:t>死亡，</a:t>
                      </a:r>
                      <a:r>
                        <a:rPr lang="en-US" altLang="zh-CN" sz="1600" b="0" dirty="0"/>
                        <a:t>N</a:t>
                      </a:r>
                      <a:r>
                        <a:rPr lang="zh-CN" altLang="en-US" sz="1600" b="0" dirty="0"/>
                        <a:t>（</a:t>
                      </a:r>
                      <a:r>
                        <a:rPr lang="en-US" altLang="zh-CN" sz="1600" b="0" dirty="0"/>
                        <a:t>%</a:t>
                      </a:r>
                      <a:r>
                        <a:rPr lang="zh-CN" altLang="en-US" sz="1600" b="0" dirty="0"/>
                        <a:t>）</a:t>
                      </a:r>
                    </a:p>
                  </a:txBody>
                  <a:tcPr marL="116174" marR="116174" marT="58087" marB="58087" anchor="ctr"/>
                </a:tc>
                <a:tc>
                  <a:txBody>
                    <a:bodyPr/>
                    <a:lstStyle/>
                    <a:p>
                      <a:pPr algn="ctr"/>
                      <a:r>
                        <a:rPr lang="en-US" altLang="zh-CN" sz="1600" dirty="0"/>
                        <a:t>0</a:t>
                      </a:r>
                      <a:endParaRPr lang="zh-CN" altLang="en-US" sz="1600" dirty="0"/>
                    </a:p>
                  </a:txBody>
                  <a:tcPr marL="116174" marR="116174" marT="58087" marB="58087" anchor="ctr"/>
                </a:tc>
                <a:tc>
                  <a:txBody>
                    <a:bodyPr/>
                    <a:lstStyle/>
                    <a:p>
                      <a:pPr algn="ctr"/>
                      <a:r>
                        <a:rPr lang="en-US" altLang="zh-CN" sz="1600" dirty="0"/>
                        <a:t>0</a:t>
                      </a:r>
                      <a:endParaRPr lang="zh-CN" altLang="en-US" sz="1600" dirty="0"/>
                    </a:p>
                  </a:txBody>
                  <a:tcPr marL="116174" marR="116174" marT="58087" marB="58087"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1600" dirty="0"/>
                        <a:t>0</a:t>
                      </a:r>
                      <a:endParaRPr lang="zh-CN" altLang="en-US" sz="1600" dirty="0"/>
                    </a:p>
                  </a:txBody>
                  <a:tcPr marL="116174" marR="116174" marT="58087" marB="58087" anchor="ctr"/>
                </a:tc>
                <a:tc>
                  <a:txBody>
                    <a:bodyPr/>
                    <a:lstStyle/>
                    <a:p>
                      <a:pPr algn="ctr"/>
                      <a:r>
                        <a:rPr lang="en-US" altLang="zh-CN" sz="1600" dirty="0"/>
                        <a:t>0</a:t>
                      </a:r>
                      <a:endParaRPr lang="zh-CN" altLang="en-US" sz="1600" dirty="0"/>
                    </a:p>
                  </a:txBody>
                  <a:tcPr marL="116174" marR="116174" marT="58087" marB="58087" anchor="ctr"/>
                </a:tc>
                <a:extLst>
                  <a:ext uri="{0D108BD9-81ED-4DB2-BD59-A6C34878D82A}">
                    <a16:rowId xmlns:a16="http://schemas.microsoft.com/office/drawing/2014/main" val="2293135738"/>
                  </a:ext>
                </a:extLst>
              </a:tr>
            </a:tbl>
          </a:graphicData>
        </a:graphic>
      </p:graphicFrame>
      <p:sp>
        <p:nvSpPr>
          <p:cNvPr id="5" name="文本框 4">
            <a:extLst>
              <a:ext uri="{FF2B5EF4-FFF2-40B4-BE49-F238E27FC236}">
                <a16:creationId xmlns:a16="http://schemas.microsoft.com/office/drawing/2014/main" id="{C2874B12-1CDB-E580-C655-2207FD07B86F}"/>
              </a:ext>
            </a:extLst>
          </p:cNvPr>
          <p:cNvSpPr txBox="1"/>
          <p:nvPr/>
        </p:nvSpPr>
        <p:spPr>
          <a:xfrm>
            <a:off x="529169" y="1040234"/>
            <a:ext cx="11133662" cy="1289905"/>
          </a:xfrm>
          <a:prstGeom prst="rect">
            <a:avLst/>
          </a:prstGeom>
          <a:noFill/>
        </p:spPr>
        <p:txBody>
          <a:bodyPr wrap="square">
            <a:spAutoFit/>
          </a:bodyPr>
          <a:lstStyle/>
          <a:p>
            <a:pPr marL="285750" indent="-285750">
              <a:lnSpc>
                <a:spcPct val="150000"/>
              </a:lnSpc>
              <a:buFont typeface="Arial" panose="020B0604020202020204" pitchFamily="34" charset="0"/>
              <a:buChar char="•"/>
              <a:defRPr/>
            </a:pPr>
            <a:r>
              <a:rPr lang="zh-CN" altLang="en-US" sz="1800" kern="1200" dirty="0">
                <a:solidFill>
                  <a:schemeClr val="dk1"/>
                </a:solidFill>
                <a:effectLst/>
                <a:latin typeface="+mn-lt"/>
                <a:ea typeface="+mn-ea"/>
                <a:cs typeface="+mn-cs"/>
              </a:rPr>
              <a:t>进一步探索不同抗病毒小分子药物，各不良结果的发生率</a:t>
            </a:r>
            <a:endParaRPr lang="en-US" altLang="zh-CN" sz="1800" kern="1200" dirty="0">
              <a:solidFill>
                <a:schemeClr val="dk1"/>
              </a:solidFill>
              <a:effectLst/>
              <a:latin typeface="+mn-lt"/>
              <a:ea typeface="+mn-ea"/>
              <a:cs typeface="+mn-cs"/>
            </a:endParaRPr>
          </a:p>
          <a:p>
            <a:pPr marL="285750" indent="-285750">
              <a:lnSpc>
                <a:spcPct val="150000"/>
              </a:lnSpc>
              <a:buFont typeface="Arial" panose="020B0604020202020204" pitchFamily="34" charset="0"/>
              <a:buChar char="•"/>
              <a:defRPr/>
            </a:pPr>
            <a:r>
              <a:rPr lang="zh-CN" altLang="en-US" sz="1800" u="sng" kern="1200" dirty="0">
                <a:solidFill>
                  <a:schemeClr val="dk1"/>
                </a:solidFill>
                <a:effectLst/>
                <a:latin typeface="+mn-lt"/>
                <a:ea typeface="+mn-ea"/>
                <a:cs typeface="+mn-cs"/>
              </a:rPr>
              <a:t>主要终点：</a:t>
            </a:r>
            <a:r>
              <a:rPr lang="en-US" altLang="zh-CN" sz="1800" kern="1200" dirty="0">
                <a:solidFill>
                  <a:schemeClr val="dk1"/>
                </a:solidFill>
                <a:effectLst/>
                <a:latin typeface="+mn-lt"/>
                <a:ea typeface="+mn-ea"/>
                <a:cs typeface="+mn-cs"/>
              </a:rPr>
              <a:t>D8&amp;14</a:t>
            </a:r>
            <a:r>
              <a:rPr lang="zh-CN" altLang="en-US" sz="1800" kern="1200" dirty="0">
                <a:solidFill>
                  <a:schemeClr val="dk1"/>
                </a:solidFill>
                <a:effectLst/>
                <a:latin typeface="+mn-lt"/>
                <a:ea typeface="+mn-ea"/>
                <a:cs typeface="+mn-cs"/>
              </a:rPr>
              <a:t>不良事件</a:t>
            </a:r>
            <a:r>
              <a:rPr lang="zh-CN" altLang="en-US" dirty="0">
                <a:solidFill>
                  <a:schemeClr val="dk1"/>
                </a:solidFill>
              </a:rPr>
              <a:t>发生率、</a:t>
            </a:r>
            <a:r>
              <a:rPr lang="zh-CN" altLang="en-US" sz="1800" kern="1200" dirty="0">
                <a:solidFill>
                  <a:schemeClr val="dk1"/>
                </a:solidFill>
                <a:effectLst/>
                <a:latin typeface="+mn-lt"/>
                <a:ea typeface="+mn-ea"/>
                <a:cs typeface="+mn-cs"/>
              </a:rPr>
              <a:t>排斥反应（急性</a:t>
            </a:r>
            <a:r>
              <a:rPr lang="en-US" altLang="zh-CN" sz="1800" kern="1200" dirty="0">
                <a:solidFill>
                  <a:schemeClr val="dk1"/>
                </a:solidFill>
                <a:effectLst/>
                <a:latin typeface="+mn-lt"/>
                <a:ea typeface="+mn-ea"/>
                <a:cs typeface="+mn-cs"/>
              </a:rPr>
              <a:t>/</a:t>
            </a:r>
            <a:r>
              <a:rPr lang="zh-CN" altLang="en-US" sz="1800" kern="1200" dirty="0">
                <a:solidFill>
                  <a:schemeClr val="dk1"/>
                </a:solidFill>
                <a:effectLst/>
                <a:latin typeface="+mn-lt"/>
                <a:ea typeface="+mn-ea"/>
                <a:cs typeface="+mn-cs"/>
              </a:rPr>
              <a:t>慢性）</a:t>
            </a:r>
            <a:r>
              <a:rPr lang="zh-CN" altLang="en-US" dirty="0">
                <a:solidFill>
                  <a:schemeClr val="dk1"/>
                </a:solidFill>
              </a:rPr>
              <a:t>发生率、</a:t>
            </a:r>
            <a:r>
              <a:rPr lang="zh-CN" altLang="en-US" sz="1800" kern="1200" dirty="0">
                <a:solidFill>
                  <a:schemeClr val="dk1"/>
                </a:solidFill>
                <a:effectLst/>
                <a:latin typeface="+mn-lt"/>
                <a:ea typeface="+mn-ea"/>
                <a:cs typeface="+mn-cs"/>
              </a:rPr>
              <a:t>死亡率</a:t>
            </a:r>
            <a:r>
              <a:rPr lang="zh-CN" altLang="en-US" sz="1800" kern="1200" dirty="0">
                <a:solidFill>
                  <a:schemeClr val="dk1"/>
                </a:solidFill>
                <a:effectLst/>
                <a:highlight>
                  <a:srgbClr val="FFFF00"/>
                </a:highlight>
                <a:latin typeface="+mn-lt"/>
                <a:ea typeface="+mn-ea"/>
                <a:cs typeface="+mn-cs"/>
              </a:rPr>
              <a:t>分开计算</a:t>
            </a:r>
            <a:endParaRPr lang="zh-CN" altLang="zh-CN" sz="1800" kern="1200" dirty="0">
              <a:solidFill>
                <a:schemeClr val="dk1"/>
              </a:solidFill>
              <a:effectLst/>
              <a:highlight>
                <a:srgbClr val="FFFF00"/>
              </a:highlight>
              <a:latin typeface="+mn-lt"/>
              <a:ea typeface="+mn-ea"/>
              <a:cs typeface="+mn-cs"/>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lang="zh-CN" altLang="zh-CN" sz="1800" u="none" kern="1200" dirty="0">
              <a:solidFill>
                <a:schemeClr val="dk1"/>
              </a:solidFill>
              <a:effectLst/>
              <a:highlight>
                <a:srgbClr val="FFFF00"/>
              </a:highlight>
              <a:latin typeface="+mn-lt"/>
              <a:ea typeface="+mn-ea"/>
              <a:cs typeface="+mn-cs"/>
            </a:endParaRPr>
          </a:p>
        </p:txBody>
      </p:sp>
      <p:sp>
        <p:nvSpPr>
          <p:cNvPr id="6" name="文本框 5">
            <a:extLst>
              <a:ext uri="{FF2B5EF4-FFF2-40B4-BE49-F238E27FC236}">
                <a16:creationId xmlns:a16="http://schemas.microsoft.com/office/drawing/2014/main" id="{D4E7A769-5268-F2F2-0D2F-2B8A46E9C8E0}"/>
              </a:ext>
            </a:extLst>
          </p:cNvPr>
          <p:cNvSpPr txBox="1"/>
          <p:nvPr/>
        </p:nvSpPr>
        <p:spPr>
          <a:xfrm>
            <a:off x="529169" y="5817766"/>
            <a:ext cx="9376862" cy="874407"/>
          </a:xfrm>
          <a:prstGeom prst="rect">
            <a:avLst/>
          </a:prstGeom>
          <a:noFill/>
        </p:spPr>
        <p:txBody>
          <a:bodyPr wrap="square">
            <a:spAutoFit/>
          </a:bodyPr>
          <a:lstStyle/>
          <a:p>
            <a:pPr marL="285750" indent="-285750">
              <a:lnSpc>
                <a:spcPct val="150000"/>
              </a:lnSpc>
              <a:buFont typeface="Arial" panose="020B0604020202020204" pitchFamily="34" charset="0"/>
              <a:buChar char="•"/>
            </a:pPr>
            <a:r>
              <a:rPr lang="en-US" altLang="zh-CN" dirty="0">
                <a:solidFill>
                  <a:schemeClr val="dk1"/>
                </a:solidFill>
              </a:rPr>
              <a:t>14</a:t>
            </a:r>
            <a:r>
              <a:rPr lang="zh-CN" altLang="en-US" dirty="0">
                <a:solidFill>
                  <a:schemeClr val="dk1"/>
                </a:solidFill>
              </a:rPr>
              <a:t>天内，三组受试者均未发生死亡，说明</a:t>
            </a:r>
            <a:r>
              <a:rPr lang="zh-CN" altLang="en-US" b="1" dirty="0">
                <a:solidFill>
                  <a:schemeClr val="dk1"/>
                </a:solidFill>
              </a:rPr>
              <a:t>三种药物安全性较好</a:t>
            </a:r>
            <a:endParaRPr lang="en-US" altLang="zh-CN" b="1" dirty="0">
              <a:solidFill>
                <a:schemeClr val="dk1"/>
              </a:solidFill>
            </a:endParaRPr>
          </a:p>
          <a:p>
            <a:pPr marL="285750" indent="-285750">
              <a:lnSpc>
                <a:spcPct val="150000"/>
              </a:lnSpc>
              <a:buFont typeface="Arial" panose="020B0604020202020204" pitchFamily="34" charset="0"/>
              <a:buChar char="•"/>
            </a:pPr>
            <a:r>
              <a:rPr lang="en-US" altLang="zh-CN" dirty="0">
                <a:solidFill>
                  <a:schemeClr val="dk1"/>
                </a:solidFill>
              </a:rPr>
              <a:t>8</a:t>
            </a:r>
            <a:r>
              <a:rPr lang="zh-CN" altLang="en-US" dirty="0">
                <a:solidFill>
                  <a:schemeClr val="dk1"/>
                </a:solidFill>
              </a:rPr>
              <a:t>天内，来瑞特韦组未发生急性</a:t>
            </a:r>
            <a:r>
              <a:rPr lang="en-US" altLang="zh-CN" dirty="0">
                <a:solidFill>
                  <a:schemeClr val="dk1"/>
                </a:solidFill>
              </a:rPr>
              <a:t>/</a:t>
            </a:r>
            <a:r>
              <a:rPr lang="zh-CN" altLang="en-US" dirty="0">
                <a:solidFill>
                  <a:schemeClr val="dk1"/>
                </a:solidFill>
              </a:rPr>
              <a:t>慢性排斥反应，</a:t>
            </a:r>
            <a:r>
              <a:rPr lang="en-US" altLang="zh-CN" dirty="0">
                <a:solidFill>
                  <a:schemeClr val="dk1"/>
                </a:solidFill>
              </a:rPr>
              <a:t>14</a:t>
            </a:r>
            <a:r>
              <a:rPr lang="zh-CN" altLang="en-US" dirty="0">
                <a:solidFill>
                  <a:schemeClr val="dk1"/>
                </a:solidFill>
              </a:rPr>
              <a:t>天内发生</a:t>
            </a:r>
            <a:r>
              <a:rPr lang="en-US" altLang="zh-CN" dirty="0">
                <a:solidFill>
                  <a:schemeClr val="dk1"/>
                </a:solidFill>
              </a:rPr>
              <a:t>1</a:t>
            </a:r>
            <a:r>
              <a:rPr lang="zh-CN" altLang="en-US" dirty="0">
                <a:solidFill>
                  <a:schemeClr val="dk1"/>
                </a:solidFill>
              </a:rPr>
              <a:t>例，</a:t>
            </a:r>
            <a:r>
              <a:rPr lang="zh-CN" altLang="en-US" b="1" dirty="0">
                <a:solidFill>
                  <a:schemeClr val="dk1"/>
                </a:solidFill>
              </a:rPr>
              <a:t>发生率相对较低</a:t>
            </a:r>
            <a:endParaRPr lang="en-US" altLang="zh-CN" b="1" dirty="0">
              <a:solidFill>
                <a:schemeClr val="dk1"/>
              </a:solidFill>
            </a:endParaRPr>
          </a:p>
        </p:txBody>
      </p:sp>
    </p:spTree>
    <p:extLst>
      <p:ext uri="{BB962C8B-B14F-4D97-AF65-F5344CB8AC3E}">
        <p14:creationId xmlns:p14="http://schemas.microsoft.com/office/powerpoint/2010/main" val="27910488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a:extLst>
              <a:ext uri="{FF2B5EF4-FFF2-40B4-BE49-F238E27FC236}">
                <a16:creationId xmlns:a16="http://schemas.microsoft.com/office/drawing/2014/main" id="{E4346366-9067-FCA2-32E9-6851B623EC85}"/>
              </a:ext>
            </a:extLst>
          </p:cNvPr>
          <p:cNvGrpSpPr/>
          <p:nvPr/>
        </p:nvGrpSpPr>
        <p:grpSpPr>
          <a:xfrm>
            <a:off x="2349098" y="898525"/>
            <a:ext cx="7642957" cy="4964075"/>
            <a:chOff x="1086538" y="1485761"/>
            <a:chExt cx="6984027" cy="4536102"/>
          </a:xfrm>
        </p:grpSpPr>
        <p:pic>
          <p:nvPicPr>
            <p:cNvPr id="7" name="图片 6">
              <a:extLst>
                <a:ext uri="{FF2B5EF4-FFF2-40B4-BE49-F238E27FC236}">
                  <a16:creationId xmlns:a16="http://schemas.microsoft.com/office/drawing/2014/main" id="{ECA6D0DC-B600-DAEA-D980-BA73E9B66E25}"/>
                </a:ext>
              </a:extLst>
            </p:cNvPr>
            <p:cNvPicPr>
              <a:picLocks noChangeAspect="1"/>
            </p:cNvPicPr>
            <p:nvPr/>
          </p:nvPicPr>
          <p:blipFill>
            <a:blip r:embed="rId3"/>
            <a:stretch>
              <a:fillRect/>
            </a:stretch>
          </p:blipFill>
          <p:spPr>
            <a:xfrm>
              <a:off x="1086538" y="1485767"/>
              <a:ext cx="3554998" cy="2193434"/>
            </a:xfrm>
            <a:prstGeom prst="rect">
              <a:avLst/>
            </a:prstGeom>
          </p:spPr>
        </p:pic>
        <p:pic>
          <p:nvPicPr>
            <p:cNvPr id="11" name="图片 10">
              <a:extLst>
                <a:ext uri="{FF2B5EF4-FFF2-40B4-BE49-F238E27FC236}">
                  <a16:creationId xmlns:a16="http://schemas.microsoft.com/office/drawing/2014/main" id="{6ADF8935-E7B0-56A5-4B81-5A8D3ECE777A}"/>
                </a:ext>
              </a:extLst>
            </p:cNvPr>
            <p:cNvPicPr>
              <a:picLocks noChangeAspect="1"/>
            </p:cNvPicPr>
            <p:nvPr/>
          </p:nvPicPr>
          <p:blipFill>
            <a:blip r:embed="rId4"/>
            <a:stretch>
              <a:fillRect/>
            </a:stretch>
          </p:blipFill>
          <p:spPr>
            <a:xfrm>
              <a:off x="4515567" y="1485765"/>
              <a:ext cx="3554998" cy="2193434"/>
            </a:xfrm>
            <a:prstGeom prst="rect">
              <a:avLst/>
            </a:prstGeom>
          </p:spPr>
        </p:pic>
        <p:pic>
          <p:nvPicPr>
            <p:cNvPr id="13" name="图片 12">
              <a:extLst>
                <a:ext uri="{FF2B5EF4-FFF2-40B4-BE49-F238E27FC236}">
                  <a16:creationId xmlns:a16="http://schemas.microsoft.com/office/drawing/2014/main" id="{9044F444-A555-E685-F93A-D3FD046DFAF8}"/>
                </a:ext>
              </a:extLst>
            </p:cNvPr>
            <p:cNvPicPr>
              <a:picLocks noChangeAspect="1"/>
            </p:cNvPicPr>
            <p:nvPr/>
          </p:nvPicPr>
          <p:blipFill>
            <a:blip r:embed="rId5"/>
            <a:stretch>
              <a:fillRect/>
            </a:stretch>
          </p:blipFill>
          <p:spPr>
            <a:xfrm>
              <a:off x="1086538" y="3828429"/>
              <a:ext cx="3554998" cy="2193434"/>
            </a:xfrm>
            <a:prstGeom prst="rect">
              <a:avLst/>
            </a:prstGeom>
          </p:spPr>
        </p:pic>
        <p:pic>
          <p:nvPicPr>
            <p:cNvPr id="17" name="图片 16">
              <a:extLst>
                <a:ext uri="{FF2B5EF4-FFF2-40B4-BE49-F238E27FC236}">
                  <a16:creationId xmlns:a16="http://schemas.microsoft.com/office/drawing/2014/main" id="{FBE9E782-B5EF-DBBB-390D-521AF4AFE20A}"/>
                </a:ext>
              </a:extLst>
            </p:cNvPr>
            <p:cNvPicPr>
              <a:picLocks noChangeAspect="1"/>
            </p:cNvPicPr>
            <p:nvPr/>
          </p:nvPicPr>
          <p:blipFill>
            <a:blip r:embed="rId6"/>
            <a:stretch>
              <a:fillRect/>
            </a:stretch>
          </p:blipFill>
          <p:spPr>
            <a:xfrm>
              <a:off x="4515567" y="3828425"/>
              <a:ext cx="3554996" cy="2193433"/>
            </a:xfrm>
            <a:prstGeom prst="rect">
              <a:avLst/>
            </a:prstGeom>
          </p:spPr>
        </p:pic>
        <p:sp>
          <p:nvSpPr>
            <p:cNvPr id="21" name="矩形 20">
              <a:extLst>
                <a:ext uri="{FF2B5EF4-FFF2-40B4-BE49-F238E27FC236}">
                  <a16:creationId xmlns:a16="http://schemas.microsoft.com/office/drawing/2014/main" id="{82C84432-5743-29E3-7DE3-012DF7F5F036}"/>
                </a:ext>
              </a:extLst>
            </p:cNvPr>
            <p:cNvSpPr/>
            <p:nvPr/>
          </p:nvSpPr>
          <p:spPr>
            <a:xfrm>
              <a:off x="1357711" y="1485761"/>
              <a:ext cx="737510" cy="14700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不良事件</a:t>
              </a:r>
            </a:p>
          </p:txBody>
        </p:sp>
        <p:sp>
          <p:nvSpPr>
            <p:cNvPr id="22" name="矩形 21">
              <a:extLst>
                <a:ext uri="{FF2B5EF4-FFF2-40B4-BE49-F238E27FC236}">
                  <a16:creationId xmlns:a16="http://schemas.microsoft.com/office/drawing/2014/main" id="{BDA92059-C65C-F00F-4F47-4DD888806CF7}"/>
                </a:ext>
              </a:extLst>
            </p:cNvPr>
            <p:cNvSpPr/>
            <p:nvPr/>
          </p:nvSpPr>
          <p:spPr>
            <a:xfrm>
              <a:off x="1357711" y="3841880"/>
              <a:ext cx="737510" cy="14700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不良事件</a:t>
              </a:r>
            </a:p>
          </p:txBody>
        </p:sp>
        <p:sp>
          <p:nvSpPr>
            <p:cNvPr id="23" name="矩形 22">
              <a:extLst>
                <a:ext uri="{FF2B5EF4-FFF2-40B4-BE49-F238E27FC236}">
                  <a16:creationId xmlns:a16="http://schemas.microsoft.com/office/drawing/2014/main" id="{67E69C74-101B-C63A-6347-4141B7EC79F5}"/>
                </a:ext>
              </a:extLst>
            </p:cNvPr>
            <p:cNvSpPr/>
            <p:nvPr/>
          </p:nvSpPr>
          <p:spPr>
            <a:xfrm>
              <a:off x="4825462" y="3841880"/>
              <a:ext cx="737510" cy="14700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排斥反应</a:t>
              </a:r>
            </a:p>
          </p:txBody>
        </p:sp>
        <p:sp>
          <p:nvSpPr>
            <p:cNvPr id="24" name="矩形 23">
              <a:extLst>
                <a:ext uri="{FF2B5EF4-FFF2-40B4-BE49-F238E27FC236}">
                  <a16:creationId xmlns:a16="http://schemas.microsoft.com/office/drawing/2014/main" id="{95E93CF7-A714-D702-9788-A5B65B410528}"/>
                </a:ext>
              </a:extLst>
            </p:cNvPr>
            <p:cNvSpPr/>
            <p:nvPr/>
          </p:nvSpPr>
          <p:spPr>
            <a:xfrm>
              <a:off x="4773893" y="1485762"/>
              <a:ext cx="737510" cy="14700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zh-CN" altLang="en-US" sz="1000" dirty="0">
                  <a:solidFill>
                    <a:schemeClr val="tx1"/>
                  </a:solidFill>
                </a:rPr>
                <a:t>排斥反应</a:t>
              </a:r>
            </a:p>
          </p:txBody>
        </p:sp>
      </p:grpSp>
      <p:sp>
        <p:nvSpPr>
          <p:cNvPr id="2" name="文本占位符 1">
            <a:extLst>
              <a:ext uri="{FF2B5EF4-FFF2-40B4-BE49-F238E27FC236}">
                <a16:creationId xmlns:a16="http://schemas.microsoft.com/office/drawing/2014/main" id="{C909B802-7F96-6F5D-499B-66E539B67CAF}"/>
              </a:ext>
            </a:extLst>
          </p:cNvPr>
          <p:cNvSpPr>
            <a:spLocks noGrp="1"/>
          </p:cNvSpPr>
          <p:nvPr>
            <p:ph type="body" sz="quarter" idx="11"/>
          </p:nvPr>
        </p:nvSpPr>
        <p:spPr/>
        <p:txBody>
          <a:bodyPr/>
          <a:lstStyle/>
          <a:p>
            <a:r>
              <a:rPr lang="zh-CN" altLang="en-US" sz="3200" dirty="0">
                <a:latin typeface="微软雅黑" panose="020B0503020204020204" charset="-122"/>
                <a:ea typeface="微软雅黑" panose="020B0503020204020204" charset="-122"/>
                <a:cs typeface="微软雅黑" panose="020B0503020204020204" charset="-122"/>
                <a:sym typeface="+mn-ea"/>
              </a:rPr>
              <a:t>主要终点</a:t>
            </a:r>
            <a:r>
              <a:rPr lang="en-US" altLang="zh-CN" sz="3200" dirty="0">
                <a:latin typeface="微软雅黑" panose="020B0503020204020204" charset="-122"/>
                <a:ea typeface="微软雅黑" panose="020B0503020204020204" charset="-122"/>
                <a:cs typeface="微软雅黑" panose="020B0503020204020204" charset="-122"/>
                <a:sym typeface="+mn-ea"/>
              </a:rPr>
              <a:t>——</a:t>
            </a:r>
            <a:r>
              <a:rPr lang="zh-CN" altLang="en-US" sz="3200" dirty="0">
                <a:latin typeface="微软雅黑" panose="020B0503020204020204" charset="-122"/>
                <a:ea typeface="微软雅黑" panose="020B0503020204020204" charset="-122"/>
                <a:cs typeface="微软雅黑" panose="020B0503020204020204" charset="-122"/>
                <a:sym typeface="+mn-ea"/>
              </a:rPr>
              <a:t>治疗安全性</a:t>
            </a:r>
          </a:p>
        </p:txBody>
      </p:sp>
      <p:sp>
        <p:nvSpPr>
          <p:cNvPr id="19" name="文本框 18">
            <a:extLst>
              <a:ext uri="{FF2B5EF4-FFF2-40B4-BE49-F238E27FC236}">
                <a16:creationId xmlns:a16="http://schemas.microsoft.com/office/drawing/2014/main" id="{9A88D0E9-E4CE-07B5-F329-55C9B8E99996}"/>
              </a:ext>
            </a:extLst>
          </p:cNvPr>
          <p:cNvSpPr txBox="1"/>
          <p:nvPr/>
        </p:nvSpPr>
        <p:spPr>
          <a:xfrm>
            <a:off x="1629345" y="1423335"/>
            <a:ext cx="570600" cy="369332"/>
          </a:xfrm>
          <a:prstGeom prst="rect">
            <a:avLst/>
          </a:prstGeom>
          <a:noFill/>
        </p:spPr>
        <p:txBody>
          <a:bodyPr wrap="square">
            <a:spAutoFit/>
          </a:bodyPr>
          <a:lstStyle/>
          <a:p>
            <a:r>
              <a:rPr lang="en-US" altLang="zh-CN" b="1" dirty="0">
                <a:solidFill>
                  <a:schemeClr val="dk1"/>
                </a:solidFill>
              </a:rPr>
              <a:t>D8</a:t>
            </a:r>
            <a:endParaRPr lang="zh-CN" altLang="en-US" b="1" dirty="0"/>
          </a:p>
        </p:txBody>
      </p:sp>
      <p:sp>
        <p:nvSpPr>
          <p:cNvPr id="20" name="文本框 19">
            <a:extLst>
              <a:ext uri="{FF2B5EF4-FFF2-40B4-BE49-F238E27FC236}">
                <a16:creationId xmlns:a16="http://schemas.microsoft.com/office/drawing/2014/main" id="{A1BB2E17-B30E-BF4E-B68F-48515EA70C79}"/>
              </a:ext>
            </a:extLst>
          </p:cNvPr>
          <p:cNvSpPr txBox="1"/>
          <p:nvPr/>
        </p:nvSpPr>
        <p:spPr>
          <a:xfrm>
            <a:off x="1563852" y="3802519"/>
            <a:ext cx="701585" cy="369332"/>
          </a:xfrm>
          <a:prstGeom prst="rect">
            <a:avLst/>
          </a:prstGeom>
          <a:noFill/>
        </p:spPr>
        <p:txBody>
          <a:bodyPr wrap="square">
            <a:spAutoFit/>
          </a:bodyPr>
          <a:lstStyle/>
          <a:p>
            <a:r>
              <a:rPr lang="en-US" altLang="zh-CN" b="1" dirty="0">
                <a:solidFill>
                  <a:schemeClr val="dk1"/>
                </a:solidFill>
              </a:rPr>
              <a:t>D14</a:t>
            </a:r>
            <a:endParaRPr lang="zh-CN" altLang="en-US" b="1" dirty="0"/>
          </a:p>
        </p:txBody>
      </p:sp>
      <p:sp>
        <p:nvSpPr>
          <p:cNvPr id="4" name="文本框 3">
            <a:extLst>
              <a:ext uri="{FF2B5EF4-FFF2-40B4-BE49-F238E27FC236}">
                <a16:creationId xmlns:a16="http://schemas.microsoft.com/office/drawing/2014/main" id="{B02BCBFB-7FF6-CC27-3DD1-52AFA11B53E6}"/>
              </a:ext>
            </a:extLst>
          </p:cNvPr>
          <p:cNvSpPr txBox="1"/>
          <p:nvPr/>
        </p:nvSpPr>
        <p:spPr>
          <a:xfrm>
            <a:off x="786562" y="5877028"/>
            <a:ext cx="10632638" cy="874407"/>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solidFill>
                  <a:schemeClr val="dk1"/>
                </a:solidFill>
              </a:rPr>
              <a:t>来瑞特韦组、莫诺拉韦组、</a:t>
            </a:r>
            <a:r>
              <a:rPr lang="en-US" altLang="zh-CN" dirty="0">
                <a:solidFill>
                  <a:schemeClr val="dk1"/>
                </a:solidFill>
              </a:rPr>
              <a:t>Paxlovid</a:t>
            </a:r>
            <a:r>
              <a:rPr lang="zh-CN" altLang="en-US" dirty="0">
                <a:solidFill>
                  <a:schemeClr val="dk1"/>
                </a:solidFill>
              </a:rPr>
              <a:t>组</a:t>
            </a:r>
            <a:r>
              <a:rPr lang="en-US" altLang="zh-CN" dirty="0">
                <a:solidFill>
                  <a:schemeClr val="dk1"/>
                </a:solidFill>
              </a:rPr>
              <a:t>D14</a:t>
            </a:r>
            <a:r>
              <a:rPr lang="zh-CN" altLang="en-US" dirty="0">
                <a:solidFill>
                  <a:schemeClr val="dk1"/>
                </a:solidFill>
              </a:rPr>
              <a:t>复合终点中位发生时间分别为</a:t>
            </a:r>
            <a:r>
              <a:rPr lang="en-US" altLang="zh-CN" dirty="0">
                <a:solidFill>
                  <a:schemeClr val="dk1"/>
                </a:solidFill>
              </a:rPr>
              <a:t>11</a:t>
            </a:r>
            <a:r>
              <a:rPr lang="zh-CN" altLang="en-US" dirty="0">
                <a:solidFill>
                  <a:schemeClr val="dk1"/>
                </a:solidFill>
              </a:rPr>
              <a:t>天、</a:t>
            </a:r>
            <a:r>
              <a:rPr lang="en-US" altLang="zh-CN" dirty="0">
                <a:solidFill>
                  <a:schemeClr val="dk1"/>
                </a:solidFill>
              </a:rPr>
              <a:t>3.5</a:t>
            </a:r>
            <a:r>
              <a:rPr lang="zh-CN" altLang="en-US" dirty="0">
                <a:solidFill>
                  <a:schemeClr val="dk1"/>
                </a:solidFill>
              </a:rPr>
              <a:t>天、</a:t>
            </a:r>
            <a:r>
              <a:rPr lang="en-US" altLang="zh-CN" dirty="0">
                <a:solidFill>
                  <a:schemeClr val="dk1"/>
                </a:solidFill>
              </a:rPr>
              <a:t>13</a:t>
            </a:r>
            <a:r>
              <a:rPr lang="zh-CN" altLang="en-US" dirty="0">
                <a:solidFill>
                  <a:schemeClr val="dk1"/>
                </a:solidFill>
              </a:rPr>
              <a:t>天</a:t>
            </a:r>
            <a:endParaRPr lang="en-US" altLang="zh-CN" dirty="0">
              <a:solidFill>
                <a:schemeClr val="dk1"/>
              </a:solidFill>
            </a:endParaRPr>
          </a:p>
          <a:p>
            <a:pPr marL="285750" indent="-285750">
              <a:lnSpc>
                <a:spcPct val="150000"/>
              </a:lnSpc>
              <a:buFont typeface="Arial" panose="020B0604020202020204" pitchFamily="34" charset="0"/>
              <a:buChar char="•"/>
            </a:pPr>
            <a:r>
              <a:rPr lang="zh-CN" altLang="en-US" dirty="0">
                <a:solidFill>
                  <a:schemeClr val="dk1"/>
                </a:solidFill>
              </a:rPr>
              <a:t>虽然</a:t>
            </a:r>
            <a:r>
              <a:rPr lang="en-US" altLang="zh-CN" dirty="0">
                <a:solidFill>
                  <a:schemeClr val="dk1"/>
                </a:solidFill>
              </a:rPr>
              <a:t>Paxlovid</a:t>
            </a:r>
            <a:r>
              <a:rPr lang="zh-CN" altLang="en-US" dirty="0">
                <a:solidFill>
                  <a:schemeClr val="dk1"/>
                </a:solidFill>
              </a:rPr>
              <a:t>组不良事件发生率较高，但是并无统计学意义</a:t>
            </a:r>
            <a:endParaRPr lang="zh-CN" altLang="en-US" dirty="0"/>
          </a:p>
        </p:txBody>
      </p:sp>
    </p:spTree>
    <p:extLst>
      <p:ext uri="{BB962C8B-B14F-4D97-AF65-F5344CB8AC3E}">
        <p14:creationId xmlns:p14="http://schemas.microsoft.com/office/powerpoint/2010/main" val="3642346672"/>
      </p:ext>
    </p:extLst>
  </p:cSld>
  <p:clrMapOvr>
    <a:masterClrMapping/>
  </p:clrMapOvr>
</p:sld>
</file>

<file path=ppt/theme/theme1.xml><?xml version="1.0" encoding="utf-8"?>
<a:theme xmlns:a="http://schemas.openxmlformats.org/drawingml/2006/main" name="Office 主题​​">
  <a:themeElements>
    <a:clrScheme name="艾莎模板">
      <a:dk1>
        <a:srgbClr val="121212"/>
      </a:dk1>
      <a:lt1>
        <a:srgbClr val="FFFFFF"/>
      </a:lt1>
      <a:dk2>
        <a:srgbClr val="1D3650"/>
      </a:dk2>
      <a:lt2>
        <a:srgbClr val="F1F6F9"/>
      </a:lt2>
      <a:accent1>
        <a:srgbClr val="0095FF"/>
      </a:accent1>
      <a:accent2>
        <a:srgbClr val="58B2BA"/>
      </a:accent2>
      <a:accent3>
        <a:srgbClr val="6BC0F5"/>
      </a:accent3>
      <a:accent4>
        <a:srgbClr val="B199B9"/>
      </a:accent4>
      <a:accent5>
        <a:srgbClr val="A9494A"/>
      </a:accent5>
      <a:accent6>
        <a:srgbClr val="E8C07F"/>
      </a:accent6>
      <a:hlink>
        <a:srgbClr val="949494"/>
      </a:hlink>
      <a:folHlink>
        <a:srgbClr val="0095FF"/>
      </a:folHlink>
    </a:clrScheme>
    <a:fontScheme name="艾莎模板">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10170</TotalTime>
  <Words>2938</Words>
  <Application>Microsoft Office PowerPoint</Application>
  <PresentationFormat>宽屏</PresentationFormat>
  <Paragraphs>574</Paragraphs>
  <Slides>19</Slides>
  <Notes>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19</vt:i4>
      </vt:variant>
    </vt:vector>
  </HeadingPairs>
  <TitlesOfParts>
    <vt:vector size="27" baseType="lpstr">
      <vt:lpstr>等线</vt:lpstr>
      <vt:lpstr>宋体</vt:lpstr>
      <vt:lpstr>微软雅黑</vt:lpstr>
      <vt:lpstr>微软雅黑</vt:lpstr>
      <vt:lpstr>微软雅黑 Light</vt:lpstr>
      <vt:lpstr>Arial</vt:lpstr>
      <vt:lpstr>Wingdings</vt:lpstr>
      <vt:lpstr>Office 主题​​</vt:lpstr>
      <vt:lpstr>来瑞特韦片治疗器官移植后轻、中、重型新型冠状病毒感染患者的探索性研究 统计分析初版结果</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MTA</cp:lastModifiedBy>
  <cp:revision>152</cp:revision>
  <dcterms:created xsi:type="dcterms:W3CDTF">2022-11-21T06:38:53Z</dcterms:created>
  <dcterms:modified xsi:type="dcterms:W3CDTF">2023-12-06T10:02:47Z</dcterms:modified>
</cp:coreProperties>
</file>

<file path=docProps/thumbnail.jpeg>
</file>